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87" r:id="rId3"/>
    <p:sldId id="284" r:id="rId4"/>
    <p:sldId id="286" r:id="rId5"/>
    <p:sldId id="285" r:id="rId6"/>
    <p:sldId id="283" r:id="rId7"/>
    <p:sldId id="282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8" r:id="rId31"/>
    <p:sldId id="290" r:id="rId32"/>
    <p:sldId id="291" r:id="rId33"/>
    <p:sldId id="292" r:id="rId34"/>
  </p:sldIdLst>
  <p:sldSz cx="12192000" cy="6858000"/>
  <p:notesSz cx="6858000" cy="9144000"/>
  <p:custDataLst>
    <p:tags r:id="rId36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gian Default" id="{A4EE2E1B-9E5A-4C6D-B050-A88B89EA14D1}">
          <p14:sldIdLst>
            <p14:sldId id="257"/>
            <p14:sldId id="287"/>
          </p14:sldIdLst>
        </p14:section>
        <p14:section name="petunjuk" id="{AC1421BB-8670-4344-82F3-C408A3645C93}">
          <p14:sldIdLst>
            <p14:sldId id="284"/>
            <p14:sldId id="286"/>
          </p14:sldIdLst>
        </p14:section>
        <p14:section name="profil" id="{A9E34372-A859-41D7-84FC-C548E2BC7D35}">
          <p14:sldIdLst>
            <p14:sldId id="285"/>
          </p14:sldIdLst>
        </p14:section>
        <p14:section name="qUIZ" id="{159A747E-AD76-43FA-A125-A525CE1CCE2A}">
          <p14:sldIdLst>
            <p14:sldId id="283"/>
          </p14:sldIdLst>
        </p14:section>
        <p14:section name="video" id="{33184B2B-66D7-454F-9BD2-5FB0B2959E7B}">
          <p14:sldIdLst>
            <p14:sldId id="282"/>
          </p14:sldIdLst>
        </p14:section>
        <p14:section name="EKSTENSI FILE" id="{DBAB7D02-1BCA-4ABA-B04F-3FC79F40084F}">
          <p14:sldIdLst>
            <p14:sldId id="259"/>
            <p14:sldId id="260"/>
            <p14:sldId id="261"/>
            <p14:sldId id="262"/>
          </p14:sldIdLst>
        </p14:section>
        <p14:section name="IMAGE" id="{97511AFB-317A-4FC4-870E-4F01DCC86686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udio" id="{F30A3B15-6D86-4118-B7F7-721190D0DAC7}">
          <p14:sldIdLst>
            <p14:sldId id="272"/>
            <p14:sldId id="273"/>
            <p14:sldId id="274"/>
            <p14:sldId id="275"/>
          </p14:sldIdLst>
        </p14:section>
        <p14:section name="VIDEO" id="{C9A9A565-10E6-4F49-A680-0032A47A7FD2}">
          <p14:sldIdLst>
            <p14:sldId id="276"/>
            <p14:sldId id="277"/>
            <p14:sldId id="278"/>
          </p14:sldIdLst>
        </p14:section>
        <p14:section name="DOKUMEN" id="{D6B1596D-AAD5-424B-9C0E-194A5326BA84}">
          <p14:sldIdLst>
            <p14:sldId id="279"/>
            <p14:sldId id="280"/>
            <p14:sldId id="281"/>
            <p14:sldId id="288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4B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D8194-530D-488E-A8EB-536886A02C28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9933E-C2F3-4EDC-8524-C208602AFCC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407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01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876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3757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337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223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68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1632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162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2679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5986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381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2103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40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422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919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518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2087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9893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159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8917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4028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995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1549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2255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0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5589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813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978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1538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9528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594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901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9933E-C2F3-4EDC-8524-C208602AFCCA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655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3922DD0-52A2-E0E2-B2D7-DF14B302A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72F9CF3E-B5D3-CA1B-D4DA-C0B08E14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98DC6A4-F759-2B7E-57A9-EFB7A1B5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C6C8203-3644-25BF-2088-1D676C1A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F337AE4-217C-AC42-307D-36C47CD8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9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071FACB-41EF-428F-0370-F31DDC76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D86DC7E4-2C7B-BD0C-51AC-449701B01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106537E-50CA-C28F-0332-2F24241E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B819F82-DD7E-9AAC-5970-9823CB23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7643765-89B4-8550-9B26-30635CBC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048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2E931315-7585-09F3-17B7-63D56D7ED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A8E86D19-C8E7-A01A-12CC-61CF8A53E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99C9D81-A178-1CA5-C75F-682178D7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C0F28AB-5116-FF63-F743-ACF4E963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87A547B-E990-B766-A323-8B524265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50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CB8F7D8-642F-A3A5-86BC-E5167F2E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700303D-4A0F-5497-FE7D-AEDEC2C7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836C2FC-DDE2-3C9D-7476-3709286E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CF829BD8-DA2D-CD3D-5895-909E496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643ACD0-21BB-4C48-ED15-27A952F9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97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E6E79CA-46A1-1810-5B84-AC5AFA19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EAEB39A-5CED-D617-7C1D-D870974AD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33D5AC3-F1BE-E1EF-11F5-46D32FCF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12C7B16-3A4E-923F-4D94-78F631E2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0B0C71D-47FD-6120-A64E-C98C310E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76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315CC0E-7C40-65BC-AD21-3D260CDE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99E5F3C-3431-F9BB-6C0C-3EEFFB4EF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6D4D89E-1A9F-829E-B590-CA6348E9D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7095677-7436-8DE1-E946-A99F88E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3C77101-0CF6-295C-505F-3211B16F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998DD5F2-E0AE-7CD8-C202-EA001623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188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3EE8D92-6FBB-26EB-81A7-9B2127B3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F915BFBD-2D31-EBB6-7890-FA735BC3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82DC0FA4-0B78-5527-9A5B-7A0B0076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4AF872A3-67A7-12D7-D8EE-0B989CA93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80DD1C57-A5A9-E998-6336-A8801690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A7ABEEA0-1A76-9043-3F8C-6E77EE3E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8EE7A076-1A5E-DF67-74B3-399F9259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CA567725-43E5-F65D-FD8B-13C45995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97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A43B910-22A6-0C24-1BB2-85D9D5EF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927A1AAE-18D3-9019-1F9F-843FD8D3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E1C5377C-4FED-5677-EF3E-A48AA033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AB0F4185-A082-DCD4-E420-5DF21444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268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01FCFDD5-23AE-56FD-E7D9-9709451E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5A6AC0DC-DA0E-8385-4F65-EEFEBFCE5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F1EBFD11-4CB5-CF8F-6942-C5BBDF5F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514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075374B-583E-C092-9C07-C1919491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6F7B392-D199-322D-86ED-77D931F3E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12A9C04A-ED55-256B-7796-AB071760E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EF6DD48-4146-2BE2-D1D4-20AF15CB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74F3DAF-019E-DDCC-8992-425EE1E5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DD6F101-8E3C-33C3-D794-2F974A3E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227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60670B0-450E-A026-46ED-27E253E4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6E9F3A2D-4893-C742-41DC-C44E6CB24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028FFCA2-4504-DE5B-9A01-2BF5222CF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AE05E373-23D3-08E9-17F6-28BA84C3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38AAFBB2-CAE3-D24E-E670-B0F5EDBD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CDF84DC-DB3A-6FFF-DB7D-76296C41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202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1F112E73-8E37-24CD-34E9-B23D4095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0781BAC-5329-C282-A8D3-1C2205D4A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DA3DB70-FE8B-52F7-EA0E-96C49000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16530-2D83-41F3-974D-8595CF06696C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BDDF0DD-D76F-24FA-A30C-C9F81EFCB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5622E74-2E9C-51D7-7ECF-215741873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6395B-8CC6-42E9-B814-A93C89A472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45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microsoft.com/office/2007/relationships/hdphoto" Target="../media/hdphoto2.wdp"/><Relationship Id="rId1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.png"/><Relationship Id="rId1" Type="http://schemas.openxmlformats.org/officeDocument/2006/relationships/tags" Target="../tags/tag2.xml"/><Relationship Id="rId6" Type="http://schemas.openxmlformats.org/officeDocument/2006/relationships/slide" Target="slide31.xml"/><Relationship Id="rId11" Type="http://schemas.microsoft.com/office/2007/relationships/hdphoto" Target="../media/hdphoto1.wdp"/><Relationship Id="rId5" Type="http://schemas.openxmlformats.org/officeDocument/2006/relationships/slide" Target="slide8.xml"/><Relationship Id="rId15" Type="http://schemas.microsoft.com/office/2007/relationships/hdphoto" Target="../media/hdphoto3.wdp"/><Relationship Id="rId10" Type="http://schemas.openxmlformats.org/officeDocument/2006/relationships/image" Target="../media/image2.png"/><Relationship Id="rId19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slide" Target="slide32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21" Type="http://schemas.microsoft.com/office/2007/relationships/hdphoto" Target="../media/hdphoto16.wdp"/><Relationship Id="rId7" Type="http://schemas.openxmlformats.org/officeDocument/2006/relationships/slide" Target="slide24.xml"/><Relationship Id="rId12" Type="http://schemas.openxmlformats.org/officeDocument/2006/relationships/slide" Target="slide9.xml"/><Relationship Id="rId17" Type="http://schemas.microsoft.com/office/2007/relationships/hdphoto" Target="../media/hdphoto6.wdp"/><Relationship Id="rId25" Type="http://schemas.microsoft.com/office/2007/relationships/hdphoto" Target="../media/hdphoto18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png"/><Relationship Id="rId20" Type="http://schemas.openxmlformats.org/officeDocument/2006/relationships/image" Target="../media/image21.png"/><Relationship Id="rId1" Type="http://schemas.openxmlformats.org/officeDocument/2006/relationships/tags" Target="../tags/tag13.xml"/><Relationship Id="rId6" Type="http://schemas.openxmlformats.org/officeDocument/2006/relationships/slide" Target="slide20.xml"/><Relationship Id="rId11" Type="http://schemas.microsoft.com/office/2007/relationships/hdphoto" Target="../media/hdphoto14.wdp"/><Relationship Id="rId24" Type="http://schemas.openxmlformats.org/officeDocument/2006/relationships/image" Target="../media/image23.png"/><Relationship Id="rId5" Type="http://schemas.openxmlformats.org/officeDocument/2006/relationships/slide" Target="slide12.xml"/><Relationship Id="rId15" Type="http://schemas.openxmlformats.org/officeDocument/2006/relationships/slide" Target="slide1.xml"/><Relationship Id="rId23" Type="http://schemas.microsoft.com/office/2007/relationships/hdphoto" Target="../media/hdphoto17.wdp"/><Relationship Id="rId10" Type="http://schemas.openxmlformats.org/officeDocument/2006/relationships/image" Target="../media/image19.png"/><Relationship Id="rId19" Type="http://schemas.microsoft.com/office/2007/relationships/hdphoto" Target="../media/hdphoto15.wdp"/><Relationship Id="rId4" Type="http://schemas.openxmlformats.org/officeDocument/2006/relationships/image" Target="../media/image1.png"/><Relationship Id="rId9" Type="http://schemas.openxmlformats.org/officeDocument/2006/relationships/slide" Target="slide8.xml"/><Relationship Id="rId14" Type="http://schemas.microsoft.com/office/2007/relationships/hdphoto" Target="../media/hdphoto12.wdp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microsoft.com/office/2007/relationships/hdphoto" Target="../media/hdphoto16.wdp"/><Relationship Id="rId18" Type="http://schemas.openxmlformats.org/officeDocument/2006/relationships/image" Target="../media/image6.png"/><Relationship Id="rId3" Type="http://schemas.openxmlformats.org/officeDocument/2006/relationships/notesSlide" Target="../notesSlides/notesSlide11.xml"/><Relationship Id="rId7" Type="http://schemas.openxmlformats.org/officeDocument/2006/relationships/slide" Target="slide24.xml"/><Relationship Id="rId12" Type="http://schemas.openxmlformats.org/officeDocument/2006/relationships/image" Target="../media/image21.png"/><Relationship Id="rId17" Type="http://schemas.microsoft.com/office/2007/relationships/hdphoto" Target="../media/hdphoto18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.png"/><Relationship Id="rId1" Type="http://schemas.openxmlformats.org/officeDocument/2006/relationships/tags" Target="../tags/tag14.xml"/><Relationship Id="rId6" Type="http://schemas.openxmlformats.org/officeDocument/2006/relationships/slide" Target="slide20.xml"/><Relationship Id="rId11" Type="http://schemas.microsoft.com/office/2007/relationships/hdphoto" Target="../media/hdphoto15.wdp"/><Relationship Id="rId5" Type="http://schemas.openxmlformats.org/officeDocument/2006/relationships/slide" Target="slide12.xml"/><Relationship Id="rId15" Type="http://schemas.microsoft.com/office/2007/relationships/hdphoto" Target="../media/hdphoto17.wdp"/><Relationship Id="rId10" Type="http://schemas.openxmlformats.org/officeDocument/2006/relationships/image" Target="../media/image20.png"/><Relationship Id="rId19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slide" Target="slide10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7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microsoft.com/office/2007/relationships/hdphoto" Target="../media/hdphoto15.wdp"/><Relationship Id="rId47" Type="http://schemas.openxmlformats.org/officeDocument/2006/relationships/image" Target="../media/image23.png"/><Relationship Id="rId50" Type="http://schemas.microsoft.com/office/2007/relationships/hdphoto" Target="../media/hdphoto5.wdp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20.xml"/><Relationship Id="rId40" Type="http://schemas.openxmlformats.org/officeDocument/2006/relationships/slide" Target="slide10.xml"/><Relationship Id="rId45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2.xml"/><Relationship Id="rId49" Type="http://schemas.openxmlformats.org/officeDocument/2006/relationships/image" Target="../media/image6.png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microsoft.com/office/2007/relationships/hdphoto" Target="../media/hdphoto16.wdp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3.xml"/><Relationship Id="rId43" Type="http://schemas.openxmlformats.org/officeDocument/2006/relationships/image" Target="../media/image21.png"/><Relationship Id="rId48" Type="http://schemas.microsoft.com/office/2007/relationships/hdphoto" Target="../media/hdphoto18.wdp"/><Relationship Id="rId8" Type="http://schemas.microsoft.com/office/2007/relationships/hdphoto" Target="../media/hdphoto20.wdp"/><Relationship Id="rId3" Type="http://schemas.openxmlformats.org/officeDocument/2006/relationships/notesSlide" Target="../notesSlides/notesSlide12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4.xml"/><Relationship Id="rId46" Type="http://schemas.microsoft.com/office/2007/relationships/hdphoto" Target="../media/hdphoto17.wdp"/><Relationship Id="rId20" Type="http://schemas.microsoft.com/office/2007/relationships/hdphoto" Target="../media/hdphoto26.wdp"/><Relationship Id="rId41" Type="http://schemas.openxmlformats.org/officeDocument/2006/relationships/image" Target="../media/image20.png"/><Relationship Id="rId1" Type="http://schemas.openxmlformats.org/officeDocument/2006/relationships/tags" Target="../tags/tag15.xml"/><Relationship Id="rId6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7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microsoft.com/office/2007/relationships/hdphoto" Target="../media/hdphoto15.wdp"/><Relationship Id="rId47" Type="http://schemas.openxmlformats.org/officeDocument/2006/relationships/image" Target="../media/image23.png"/><Relationship Id="rId50" Type="http://schemas.microsoft.com/office/2007/relationships/hdphoto" Target="../media/hdphoto5.wdp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20.xml"/><Relationship Id="rId40" Type="http://schemas.openxmlformats.org/officeDocument/2006/relationships/slide" Target="slide10.xml"/><Relationship Id="rId45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2.xml"/><Relationship Id="rId49" Type="http://schemas.openxmlformats.org/officeDocument/2006/relationships/image" Target="../media/image6.png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microsoft.com/office/2007/relationships/hdphoto" Target="../media/hdphoto16.wdp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4.xml"/><Relationship Id="rId43" Type="http://schemas.openxmlformats.org/officeDocument/2006/relationships/image" Target="../media/image21.png"/><Relationship Id="rId48" Type="http://schemas.microsoft.com/office/2007/relationships/hdphoto" Target="../media/hdphoto18.wdp"/><Relationship Id="rId8" Type="http://schemas.microsoft.com/office/2007/relationships/hdphoto" Target="../media/hdphoto20.wdp"/><Relationship Id="rId3" Type="http://schemas.openxmlformats.org/officeDocument/2006/relationships/notesSlide" Target="../notesSlides/notesSlide13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4.xml"/><Relationship Id="rId46" Type="http://schemas.microsoft.com/office/2007/relationships/hdphoto" Target="../media/hdphoto17.wdp"/><Relationship Id="rId20" Type="http://schemas.microsoft.com/office/2007/relationships/hdphoto" Target="../media/hdphoto26.wdp"/><Relationship Id="rId41" Type="http://schemas.openxmlformats.org/officeDocument/2006/relationships/image" Target="../media/image20.png"/><Relationship Id="rId1" Type="http://schemas.openxmlformats.org/officeDocument/2006/relationships/tags" Target="../tags/tag16.xml"/><Relationship Id="rId6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4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openxmlformats.org/officeDocument/2006/relationships/image" Target="../media/image20.png"/><Relationship Id="rId47" Type="http://schemas.microsoft.com/office/2007/relationships/hdphoto" Target="../media/hdphoto17.wdp"/><Relationship Id="rId50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12.xml"/><Relationship Id="rId40" Type="http://schemas.openxmlformats.org/officeDocument/2006/relationships/slide" Target="slide27.xml"/><Relationship Id="rId45" Type="http://schemas.microsoft.com/office/2007/relationships/hdphoto" Target="../media/hdphoto16.wdp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3.xml"/><Relationship Id="rId49" Type="http://schemas.microsoft.com/office/2007/relationships/hdphoto" Target="../media/hdphoto18.wdp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5.xml"/><Relationship Id="rId43" Type="http://schemas.microsoft.com/office/2007/relationships/hdphoto" Target="../media/hdphoto15.wdp"/><Relationship Id="rId48" Type="http://schemas.openxmlformats.org/officeDocument/2006/relationships/image" Target="../media/image23.png"/><Relationship Id="rId8" Type="http://schemas.microsoft.com/office/2007/relationships/hdphoto" Target="../media/hdphoto20.wdp"/><Relationship Id="rId51" Type="http://schemas.microsoft.com/office/2007/relationships/hdphoto" Target="../media/hdphoto5.wdp"/><Relationship Id="rId3" Type="http://schemas.openxmlformats.org/officeDocument/2006/relationships/notesSlide" Target="../notesSlides/notesSlide14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0.xml"/><Relationship Id="rId46" Type="http://schemas.openxmlformats.org/officeDocument/2006/relationships/image" Target="../media/image22.png"/><Relationship Id="rId20" Type="http://schemas.microsoft.com/office/2007/relationships/hdphoto" Target="../media/hdphoto26.wdp"/><Relationship Id="rId41" Type="http://schemas.openxmlformats.org/officeDocument/2006/relationships/slide" Target="slide10.xml"/><Relationship Id="rId1" Type="http://schemas.openxmlformats.org/officeDocument/2006/relationships/tags" Target="../tags/tag17.xml"/><Relationship Id="rId6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4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openxmlformats.org/officeDocument/2006/relationships/image" Target="../media/image20.png"/><Relationship Id="rId47" Type="http://schemas.microsoft.com/office/2007/relationships/hdphoto" Target="../media/hdphoto17.wdp"/><Relationship Id="rId50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12.xml"/><Relationship Id="rId40" Type="http://schemas.openxmlformats.org/officeDocument/2006/relationships/slide" Target="slide27.xml"/><Relationship Id="rId45" Type="http://schemas.microsoft.com/office/2007/relationships/hdphoto" Target="../media/hdphoto16.wdp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4.xml"/><Relationship Id="rId49" Type="http://schemas.microsoft.com/office/2007/relationships/hdphoto" Target="../media/hdphoto18.wdp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6.xml"/><Relationship Id="rId43" Type="http://schemas.microsoft.com/office/2007/relationships/hdphoto" Target="../media/hdphoto15.wdp"/><Relationship Id="rId48" Type="http://schemas.openxmlformats.org/officeDocument/2006/relationships/image" Target="../media/image23.png"/><Relationship Id="rId8" Type="http://schemas.microsoft.com/office/2007/relationships/hdphoto" Target="../media/hdphoto20.wdp"/><Relationship Id="rId51" Type="http://schemas.microsoft.com/office/2007/relationships/hdphoto" Target="../media/hdphoto5.wdp"/><Relationship Id="rId3" Type="http://schemas.openxmlformats.org/officeDocument/2006/relationships/notesSlide" Target="../notesSlides/notesSlide15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0.xml"/><Relationship Id="rId46" Type="http://schemas.openxmlformats.org/officeDocument/2006/relationships/image" Target="../media/image22.png"/><Relationship Id="rId20" Type="http://schemas.microsoft.com/office/2007/relationships/hdphoto" Target="../media/hdphoto26.wdp"/><Relationship Id="rId41" Type="http://schemas.openxmlformats.org/officeDocument/2006/relationships/slide" Target="slide10.xml"/><Relationship Id="rId1" Type="http://schemas.openxmlformats.org/officeDocument/2006/relationships/tags" Target="../tags/tag18.xml"/><Relationship Id="rId6" Type="http://schemas.microsoft.com/office/2007/relationships/hdphoto" Target="../media/hdphoto19.wdp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4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openxmlformats.org/officeDocument/2006/relationships/image" Target="../media/image20.png"/><Relationship Id="rId47" Type="http://schemas.microsoft.com/office/2007/relationships/hdphoto" Target="../media/hdphoto17.wdp"/><Relationship Id="rId50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12.xml"/><Relationship Id="rId40" Type="http://schemas.openxmlformats.org/officeDocument/2006/relationships/slide" Target="slide27.xml"/><Relationship Id="rId45" Type="http://schemas.microsoft.com/office/2007/relationships/hdphoto" Target="../media/hdphoto16.wdp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5.xml"/><Relationship Id="rId49" Type="http://schemas.microsoft.com/office/2007/relationships/hdphoto" Target="../media/hdphoto18.wdp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7.xml"/><Relationship Id="rId43" Type="http://schemas.microsoft.com/office/2007/relationships/hdphoto" Target="../media/hdphoto15.wdp"/><Relationship Id="rId48" Type="http://schemas.openxmlformats.org/officeDocument/2006/relationships/image" Target="../media/image23.png"/><Relationship Id="rId8" Type="http://schemas.microsoft.com/office/2007/relationships/hdphoto" Target="../media/hdphoto20.wdp"/><Relationship Id="rId51" Type="http://schemas.microsoft.com/office/2007/relationships/hdphoto" Target="../media/hdphoto5.wdp"/><Relationship Id="rId3" Type="http://schemas.openxmlformats.org/officeDocument/2006/relationships/notesSlide" Target="../notesSlides/notesSlide16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0.xml"/><Relationship Id="rId46" Type="http://schemas.openxmlformats.org/officeDocument/2006/relationships/image" Target="../media/image22.png"/><Relationship Id="rId20" Type="http://schemas.microsoft.com/office/2007/relationships/hdphoto" Target="../media/hdphoto26.wdp"/><Relationship Id="rId41" Type="http://schemas.openxmlformats.org/officeDocument/2006/relationships/slide" Target="slide10.xml"/><Relationship Id="rId1" Type="http://schemas.openxmlformats.org/officeDocument/2006/relationships/tags" Target="../tags/tag19.xml"/><Relationship Id="rId6" Type="http://schemas.microsoft.com/office/2007/relationships/hdphoto" Target="../media/hdphoto19.wdp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4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openxmlformats.org/officeDocument/2006/relationships/image" Target="../media/image20.png"/><Relationship Id="rId47" Type="http://schemas.microsoft.com/office/2007/relationships/hdphoto" Target="../media/hdphoto17.wdp"/><Relationship Id="rId50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12.xml"/><Relationship Id="rId40" Type="http://schemas.openxmlformats.org/officeDocument/2006/relationships/slide" Target="slide27.xml"/><Relationship Id="rId45" Type="http://schemas.microsoft.com/office/2007/relationships/hdphoto" Target="../media/hdphoto16.wdp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6.xml"/><Relationship Id="rId49" Type="http://schemas.microsoft.com/office/2007/relationships/hdphoto" Target="../media/hdphoto18.wdp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8.xml"/><Relationship Id="rId43" Type="http://schemas.microsoft.com/office/2007/relationships/hdphoto" Target="../media/hdphoto15.wdp"/><Relationship Id="rId48" Type="http://schemas.openxmlformats.org/officeDocument/2006/relationships/image" Target="../media/image23.png"/><Relationship Id="rId8" Type="http://schemas.microsoft.com/office/2007/relationships/hdphoto" Target="../media/hdphoto20.wdp"/><Relationship Id="rId51" Type="http://schemas.microsoft.com/office/2007/relationships/hdphoto" Target="../media/hdphoto5.wdp"/><Relationship Id="rId3" Type="http://schemas.openxmlformats.org/officeDocument/2006/relationships/notesSlide" Target="../notesSlides/notesSlide17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0.xml"/><Relationship Id="rId46" Type="http://schemas.openxmlformats.org/officeDocument/2006/relationships/image" Target="../media/image22.png"/><Relationship Id="rId20" Type="http://schemas.microsoft.com/office/2007/relationships/hdphoto" Target="../media/hdphoto26.wdp"/><Relationship Id="rId41" Type="http://schemas.openxmlformats.org/officeDocument/2006/relationships/slide" Target="slide10.xml"/><Relationship Id="rId1" Type="http://schemas.openxmlformats.org/officeDocument/2006/relationships/tags" Target="../tags/tag20.xml"/><Relationship Id="rId6" Type="http://schemas.microsoft.com/office/2007/relationships/hdphoto" Target="../media/hdphoto19.wdp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4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openxmlformats.org/officeDocument/2006/relationships/image" Target="../media/image20.png"/><Relationship Id="rId47" Type="http://schemas.microsoft.com/office/2007/relationships/hdphoto" Target="../media/hdphoto17.wdp"/><Relationship Id="rId50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12.xml"/><Relationship Id="rId40" Type="http://schemas.openxmlformats.org/officeDocument/2006/relationships/slide" Target="slide27.xml"/><Relationship Id="rId45" Type="http://schemas.microsoft.com/office/2007/relationships/hdphoto" Target="../media/hdphoto16.wdp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7.xml"/><Relationship Id="rId49" Type="http://schemas.microsoft.com/office/2007/relationships/hdphoto" Target="../media/hdphoto18.wdp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9.xml"/><Relationship Id="rId43" Type="http://schemas.microsoft.com/office/2007/relationships/hdphoto" Target="../media/hdphoto15.wdp"/><Relationship Id="rId48" Type="http://schemas.openxmlformats.org/officeDocument/2006/relationships/image" Target="../media/image23.png"/><Relationship Id="rId8" Type="http://schemas.microsoft.com/office/2007/relationships/hdphoto" Target="../media/hdphoto20.wdp"/><Relationship Id="rId51" Type="http://schemas.microsoft.com/office/2007/relationships/hdphoto" Target="../media/hdphoto5.wdp"/><Relationship Id="rId3" Type="http://schemas.openxmlformats.org/officeDocument/2006/relationships/notesSlide" Target="../notesSlides/notesSlide18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0.xml"/><Relationship Id="rId46" Type="http://schemas.openxmlformats.org/officeDocument/2006/relationships/image" Target="../media/image22.png"/><Relationship Id="rId20" Type="http://schemas.microsoft.com/office/2007/relationships/hdphoto" Target="../media/hdphoto26.wdp"/><Relationship Id="rId41" Type="http://schemas.openxmlformats.org/officeDocument/2006/relationships/slide" Target="slide10.xml"/><Relationship Id="rId1" Type="http://schemas.openxmlformats.org/officeDocument/2006/relationships/tags" Target="../tags/tag21.xml"/><Relationship Id="rId6" Type="http://schemas.microsoft.com/office/2007/relationships/hdphoto" Target="../media/hdphoto19.wdp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microsoft.com/office/2007/relationships/hdphoto" Target="../media/hdphoto25.wdp"/><Relationship Id="rId26" Type="http://schemas.microsoft.com/office/2007/relationships/hdphoto" Target="../media/hdphoto29.wdp"/><Relationship Id="rId39" Type="http://schemas.openxmlformats.org/officeDocument/2006/relationships/slide" Target="slide27.xml"/><Relationship Id="rId21" Type="http://schemas.openxmlformats.org/officeDocument/2006/relationships/image" Target="../media/image33.png"/><Relationship Id="rId34" Type="http://schemas.microsoft.com/office/2007/relationships/hdphoto" Target="../media/hdphoto33.wdp"/><Relationship Id="rId42" Type="http://schemas.microsoft.com/office/2007/relationships/hdphoto" Target="../media/hdphoto15.wdp"/><Relationship Id="rId47" Type="http://schemas.openxmlformats.org/officeDocument/2006/relationships/image" Target="../media/image23.png"/><Relationship Id="rId50" Type="http://schemas.microsoft.com/office/2007/relationships/hdphoto" Target="../media/hdphoto5.wdp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24.wdp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microsoft.com/office/2007/relationships/hdphoto" Target="../media/hdphoto28.wdp"/><Relationship Id="rId32" Type="http://schemas.microsoft.com/office/2007/relationships/hdphoto" Target="../media/hdphoto32.wdp"/><Relationship Id="rId37" Type="http://schemas.openxmlformats.org/officeDocument/2006/relationships/slide" Target="slide20.xml"/><Relationship Id="rId40" Type="http://schemas.openxmlformats.org/officeDocument/2006/relationships/slide" Target="slide10.xml"/><Relationship Id="rId45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microsoft.com/office/2007/relationships/hdphoto" Target="../media/hdphoto30.wdp"/><Relationship Id="rId36" Type="http://schemas.openxmlformats.org/officeDocument/2006/relationships/slide" Target="slide12.xml"/><Relationship Id="rId49" Type="http://schemas.openxmlformats.org/officeDocument/2006/relationships/image" Target="../media/image6.png"/><Relationship Id="rId10" Type="http://schemas.microsoft.com/office/2007/relationships/hdphoto" Target="../media/hdphoto21.wdp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4" Type="http://schemas.microsoft.com/office/2007/relationships/hdphoto" Target="../media/hdphoto16.wdp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microsoft.com/office/2007/relationships/hdphoto" Target="../media/hdphoto23.wdp"/><Relationship Id="rId22" Type="http://schemas.microsoft.com/office/2007/relationships/hdphoto" Target="../media/hdphoto27.wdp"/><Relationship Id="rId27" Type="http://schemas.openxmlformats.org/officeDocument/2006/relationships/image" Target="../media/image36.png"/><Relationship Id="rId30" Type="http://schemas.microsoft.com/office/2007/relationships/hdphoto" Target="../media/hdphoto31.wdp"/><Relationship Id="rId35" Type="http://schemas.openxmlformats.org/officeDocument/2006/relationships/slide" Target="slide18.xml"/><Relationship Id="rId43" Type="http://schemas.openxmlformats.org/officeDocument/2006/relationships/image" Target="../media/image21.png"/><Relationship Id="rId48" Type="http://schemas.microsoft.com/office/2007/relationships/hdphoto" Target="../media/hdphoto18.wdp"/><Relationship Id="rId8" Type="http://schemas.microsoft.com/office/2007/relationships/hdphoto" Target="../media/hdphoto20.wdp"/><Relationship Id="rId3" Type="http://schemas.openxmlformats.org/officeDocument/2006/relationships/notesSlide" Target="../notesSlides/notesSlide19.xml"/><Relationship Id="rId12" Type="http://schemas.microsoft.com/office/2007/relationships/hdphoto" Target="../media/hdphoto22.wdp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slide" Target="slide24.xml"/><Relationship Id="rId46" Type="http://schemas.microsoft.com/office/2007/relationships/hdphoto" Target="../media/hdphoto17.wdp"/><Relationship Id="rId20" Type="http://schemas.microsoft.com/office/2007/relationships/hdphoto" Target="../media/hdphoto26.wdp"/><Relationship Id="rId41" Type="http://schemas.openxmlformats.org/officeDocument/2006/relationships/image" Target="../media/image20.png"/><Relationship Id="rId1" Type="http://schemas.openxmlformats.org/officeDocument/2006/relationships/tags" Target="../tags/tag22.xml"/><Relationship Id="rId6" Type="http://schemas.microsoft.com/office/2007/relationships/hdphoto" Target="../media/hdphoto1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slide" Target="slide30.xml"/><Relationship Id="rId12" Type="http://schemas.microsoft.com/office/2007/relationships/hdphoto" Target="../media/hdphoto7.wdp"/><Relationship Id="rId2" Type="http://schemas.openxmlformats.org/officeDocument/2006/relationships/slideLayout" Target="../slideLayouts/slideLayout7.xml"/><Relationship Id="rId16" Type="http://schemas.microsoft.com/office/2007/relationships/hdphoto" Target="../media/hdphoto9.wdp"/><Relationship Id="rId1" Type="http://schemas.openxmlformats.org/officeDocument/2006/relationships/tags" Target="../tags/tag3.xml"/><Relationship Id="rId6" Type="http://schemas.openxmlformats.org/officeDocument/2006/relationships/slide" Target="slide5.xml"/><Relationship Id="rId11" Type="http://schemas.openxmlformats.org/officeDocument/2006/relationships/image" Target="../media/image8.png"/><Relationship Id="rId5" Type="http://schemas.openxmlformats.org/officeDocument/2006/relationships/slide" Target="slide3.xml"/><Relationship Id="rId1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microsoft.com/office/2007/relationships/hdphoto" Target="../media/hdphoto8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21.xml"/><Relationship Id="rId18" Type="http://schemas.openxmlformats.org/officeDocument/2006/relationships/slide" Target="slide10.xml"/><Relationship Id="rId26" Type="http://schemas.microsoft.com/office/2007/relationships/hdphoto" Target="../media/hdphoto18.wdp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slide" Target="slide27.xml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4.xml"/><Relationship Id="rId20" Type="http://schemas.microsoft.com/office/2007/relationships/hdphoto" Target="../media/hdphoto15.wdp"/><Relationship Id="rId1" Type="http://schemas.openxmlformats.org/officeDocument/2006/relationships/tags" Target="../tags/tag2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microsoft.com/office/2007/relationships/hdphoto" Target="../media/hdphoto17.wdp"/><Relationship Id="rId5" Type="http://schemas.openxmlformats.org/officeDocument/2006/relationships/image" Target="../media/image40.png"/><Relationship Id="rId15" Type="http://schemas.openxmlformats.org/officeDocument/2006/relationships/slide" Target="slide20.xml"/><Relationship Id="rId23" Type="http://schemas.openxmlformats.org/officeDocument/2006/relationships/image" Target="../media/image22.png"/><Relationship Id="rId28" Type="http://schemas.microsoft.com/office/2007/relationships/hdphoto" Target="../media/hdphoto5.wdp"/><Relationship Id="rId10" Type="http://schemas.openxmlformats.org/officeDocument/2006/relationships/image" Target="../media/image45.png"/><Relationship Id="rId19" Type="http://schemas.openxmlformats.org/officeDocument/2006/relationships/image" Target="../media/image20.png"/><Relationship Id="rId4" Type="http://schemas.openxmlformats.org/officeDocument/2006/relationships/image" Target="../media/image24.jpeg"/><Relationship Id="rId9" Type="http://schemas.openxmlformats.org/officeDocument/2006/relationships/image" Target="../media/image44.png"/><Relationship Id="rId14" Type="http://schemas.openxmlformats.org/officeDocument/2006/relationships/slide" Target="slide12.xml"/><Relationship Id="rId22" Type="http://schemas.microsoft.com/office/2007/relationships/hdphoto" Target="../media/hdphoto16.wdp"/><Relationship Id="rId27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22.xml"/><Relationship Id="rId18" Type="http://schemas.openxmlformats.org/officeDocument/2006/relationships/slide" Target="slide10.xml"/><Relationship Id="rId26" Type="http://schemas.microsoft.com/office/2007/relationships/hdphoto" Target="../media/hdphoto18.wdp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slide" Target="slide27.xml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4.xml"/><Relationship Id="rId20" Type="http://schemas.microsoft.com/office/2007/relationships/hdphoto" Target="../media/hdphoto15.wdp"/><Relationship Id="rId1" Type="http://schemas.openxmlformats.org/officeDocument/2006/relationships/tags" Target="../tags/tag2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microsoft.com/office/2007/relationships/hdphoto" Target="../media/hdphoto17.wdp"/><Relationship Id="rId5" Type="http://schemas.openxmlformats.org/officeDocument/2006/relationships/image" Target="../media/image40.png"/><Relationship Id="rId15" Type="http://schemas.openxmlformats.org/officeDocument/2006/relationships/slide" Target="slide12.xml"/><Relationship Id="rId23" Type="http://schemas.openxmlformats.org/officeDocument/2006/relationships/image" Target="../media/image22.png"/><Relationship Id="rId28" Type="http://schemas.microsoft.com/office/2007/relationships/hdphoto" Target="../media/hdphoto5.wdp"/><Relationship Id="rId10" Type="http://schemas.openxmlformats.org/officeDocument/2006/relationships/image" Target="../media/image45.png"/><Relationship Id="rId19" Type="http://schemas.openxmlformats.org/officeDocument/2006/relationships/image" Target="../media/image20.png"/><Relationship Id="rId4" Type="http://schemas.openxmlformats.org/officeDocument/2006/relationships/image" Target="../media/image24.jpeg"/><Relationship Id="rId9" Type="http://schemas.openxmlformats.org/officeDocument/2006/relationships/image" Target="../media/image44.png"/><Relationship Id="rId14" Type="http://schemas.openxmlformats.org/officeDocument/2006/relationships/slide" Target="slide20.xml"/><Relationship Id="rId22" Type="http://schemas.microsoft.com/office/2007/relationships/hdphoto" Target="../media/hdphoto16.wdp"/><Relationship Id="rId27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23.xml"/><Relationship Id="rId18" Type="http://schemas.openxmlformats.org/officeDocument/2006/relationships/slide" Target="slide27.xml"/><Relationship Id="rId26" Type="http://schemas.openxmlformats.org/officeDocument/2006/relationships/image" Target="../media/image23.png"/><Relationship Id="rId3" Type="http://schemas.openxmlformats.org/officeDocument/2006/relationships/notesSlide" Target="../notesSlides/notesSlide22.xml"/><Relationship Id="rId21" Type="http://schemas.microsoft.com/office/2007/relationships/hdphoto" Target="../media/hdphoto15.wdp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slide" Target="slide24.xml"/><Relationship Id="rId25" Type="http://schemas.microsoft.com/office/2007/relationships/hdphoto" Target="../media/hdphoto17.wdp"/><Relationship Id="rId2" Type="http://schemas.openxmlformats.org/officeDocument/2006/relationships/slideLayout" Target="../slideLayouts/slideLayout7.xml"/><Relationship Id="rId16" Type="http://schemas.openxmlformats.org/officeDocument/2006/relationships/slide" Target="slide20.xml"/><Relationship Id="rId20" Type="http://schemas.openxmlformats.org/officeDocument/2006/relationships/image" Target="../media/image20.png"/><Relationship Id="rId29" Type="http://schemas.microsoft.com/office/2007/relationships/hdphoto" Target="../media/hdphoto5.wdp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22.png"/><Relationship Id="rId5" Type="http://schemas.openxmlformats.org/officeDocument/2006/relationships/image" Target="../media/image40.png"/><Relationship Id="rId15" Type="http://schemas.openxmlformats.org/officeDocument/2006/relationships/slide" Target="slide12.xml"/><Relationship Id="rId23" Type="http://schemas.microsoft.com/office/2007/relationships/hdphoto" Target="../media/hdphoto16.wdp"/><Relationship Id="rId28" Type="http://schemas.openxmlformats.org/officeDocument/2006/relationships/image" Target="../media/image6.png"/><Relationship Id="rId10" Type="http://schemas.openxmlformats.org/officeDocument/2006/relationships/image" Target="../media/image45.png"/><Relationship Id="rId19" Type="http://schemas.openxmlformats.org/officeDocument/2006/relationships/slide" Target="slide10.xml"/><Relationship Id="rId4" Type="http://schemas.openxmlformats.org/officeDocument/2006/relationships/image" Target="../media/image24.jpeg"/><Relationship Id="rId9" Type="http://schemas.openxmlformats.org/officeDocument/2006/relationships/image" Target="../media/image44.png"/><Relationship Id="rId14" Type="http://schemas.openxmlformats.org/officeDocument/2006/relationships/slide" Target="slide21.xml"/><Relationship Id="rId22" Type="http://schemas.openxmlformats.org/officeDocument/2006/relationships/image" Target="../media/image21.png"/><Relationship Id="rId27" Type="http://schemas.microsoft.com/office/2007/relationships/hdphoto" Target="../media/hdphoto1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22.xml"/><Relationship Id="rId18" Type="http://schemas.openxmlformats.org/officeDocument/2006/relationships/slide" Target="slide10.xml"/><Relationship Id="rId26" Type="http://schemas.microsoft.com/office/2007/relationships/hdphoto" Target="../media/hdphoto18.wdp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slide" Target="slide27.xml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4.xml"/><Relationship Id="rId20" Type="http://schemas.microsoft.com/office/2007/relationships/hdphoto" Target="../media/hdphoto15.wdp"/><Relationship Id="rId1" Type="http://schemas.openxmlformats.org/officeDocument/2006/relationships/tags" Target="../tags/tag2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microsoft.com/office/2007/relationships/hdphoto" Target="../media/hdphoto17.wdp"/><Relationship Id="rId5" Type="http://schemas.openxmlformats.org/officeDocument/2006/relationships/image" Target="../media/image40.png"/><Relationship Id="rId15" Type="http://schemas.openxmlformats.org/officeDocument/2006/relationships/slide" Target="slide20.xml"/><Relationship Id="rId23" Type="http://schemas.openxmlformats.org/officeDocument/2006/relationships/image" Target="../media/image22.png"/><Relationship Id="rId28" Type="http://schemas.microsoft.com/office/2007/relationships/hdphoto" Target="../media/hdphoto5.wdp"/><Relationship Id="rId10" Type="http://schemas.openxmlformats.org/officeDocument/2006/relationships/image" Target="../media/image45.png"/><Relationship Id="rId19" Type="http://schemas.openxmlformats.org/officeDocument/2006/relationships/image" Target="../media/image20.png"/><Relationship Id="rId4" Type="http://schemas.openxmlformats.org/officeDocument/2006/relationships/image" Target="../media/image24.jpeg"/><Relationship Id="rId9" Type="http://schemas.openxmlformats.org/officeDocument/2006/relationships/image" Target="../media/image44.png"/><Relationship Id="rId14" Type="http://schemas.openxmlformats.org/officeDocument/2006/relationships/slide" Target="slide12.xml"/><Relationship Id="rId22" Type="http://schemas.microsoft.com/office/2007/relationships/hdphoto" Target="../media/hdphoto16.wdp"/><Relationship Id="rId27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20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22.png"/><Relationship Id="rId7" Type="http://schemas.openxmlformats.org/officeDocument/2006/relationships/image" Target="../media/image49.png"/><Relationship Id="rId12" Type="http://schemas.openxmlformats.org/officeDocument/2006/relationships/slide" Target="slide12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2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microsoft.com/office/2007/relationships/hdphoto" Target="../media/hdphoto18.wdp"/><Relationship Id="rId5" Type="http://schemas.openxmlformats.org/officeDocument/2006/relationships/slide" Target="slide25.xml"/><Relationship Id="rId15" Type="http://schemas.openxmlformats.org/officeDocument/2006/relationships/slide" Target="slide27.xml"/><Relationship Id="rId23" Type="http://schemas.openxmlformats.org/officeDocument/2006/relationships/image" Target="../media/image23.png"/><Relationship Id="rId10" Type="http://schemas.openxmlformats.org/officeDocument/2006/relationships/image" Target="../media/image52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1.png"/><Relationship Id="rId14" Type="http://schemas.openxmlformats.org/officeDocument/2006/relationships/slide" Target="slide24.xml"/><Relationship Id="rId22" Type="http://schemas.microsoft.com/office/2007/relationships/hdphoto" Target="../media/hdphoto17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12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22.png"/><Relationship Id="rId7" Type="http://schemas.openxmlformats.org/officeDocument/2006/relationships/image" Target="../media/image49.png"/><Relationship Id="rId12" Type="http://schemas.openxmlformats.org/officeDocument/2006/relationships/slide" Target="slide24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2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microsoft.com/office/2007/relationships/hdphoto" Target="../media/hdphoto18.wdp"/><Relationship Id="rId5" Type="http://schemas.openxmlformats.org/officeDocument/2006/relationships/slide" Target="slide26.xml"/><Relationship Id="rId15" Type="http://schemas.openxmlformats.org/officeDocument/2006/relationships/slide" Target="slide27.xml"/><Relationship Id="rId23" Type="http://schemas.openxmlformats.org/officeDocument/2006/relationships/image" Target="../media/image23.png"/><Relationship Id="rId10" Type="http://schemas.openxmlformats.org/officeDocument/2006/relationships/image" Target="../media/image52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1.png"/><Relationship Id="rId14" Type="http://schemas.openxmlformats.org/officeDocument/2006/relationships/slide" Target="slide20.xml"/><Relationship Id="rId22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slide" Target="slide20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22.png"/><Relationship Id="rId7" Type="http://schemas.openxmlformats.org/officeDocument/2006/relationships/image" Target="../media/image50.png"/><Relationship Id="rId12" Type="http://schemas.openxmlformats.org/officeDocument/2006/relationships/slide" Target="slide12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29.xml"/><Relationship Id="rId6" Type="http://schemas.openxmlformats.org/officeDocument/2006/relationships/image" Target="../media/image49.png"/><Relationship Id="rId11" Type="http://schemas.openxmlformats.org/officeDocument/2006/relationships/slide" Target="slide25.xml"/><Relationship Id="rId24" Type="http://schemas.microsoft.com/office/2007/relationships/hdphoto" Target="../media/hdphoto18.wdp"/><Relationship Id="rId5" Type="http://schemas.openxmlformats.org/officeDocument/2006/relationships/image" Target="../media/image48.png"/><Relationship Id="rId15" Type="http://schemas.openxmlformats.org/officeDocument/2006/relationships/slide" Target="slide27.xml"/><Relationship Id="rId23" Type="http://schemas.openxmlformats.org/officeDocument/2006/relationships/image" Target="../media/image23.png"/><Relationship Id="rId10" Type="http://schemas.openxmlformats.org/officeDocument/2006/relationships/image" Target="../media/image53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2.png"/><Relationship Id="rId14" Type="http://schemas.openxmlformats.org/officeDocument/2006/relationships/slide" Target="slide24.xml"/><Relationship Id="rId22" Type="http://schemas.microsoft.com/office/2007/relationships/hdphoto" Target="../media/hdphoto17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20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22.png"/><Relationship Id="rId7" Type="http://schemas.openxmlformats.org/officeDocument/2006/relationships/image" Target="../media/image56.png"/><Relationship Id="rId12" Type="http://schemas.openxmlformats.org/officeDocument/2006/relationships/slide" Target="slide12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11" Type="http://schemas.openxmlformats.org/officeDocument/2006/relationships/slide" Target="slide28.xml"/><Relationship Id="rId24" Type="http://schemas.microsoft.com/office/2007/relationships/hdphoto" Target="../media/hdphoto18.wdp"/><Relationship Id="rId5" Type="http://schemas.openxmlformats.org/officeDocument/2006/relationships/image" Target="../media/image54.png"/><Relationship Id="rId15" Type="http://schemas.openxmlformats.org/officeDocument/2006/relationships/slide" Target="slide27.xml"/><Relationship Id="rId23" Type="http://schemas.openxmlformats.org/officeDocument/2006/relationships/image" Target="../media/image23.png"/><Relationship Id="rId10" Type="http://schemas.openxmlformats.org/officeDocument/2006/relationships/image" Target="../media/image59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8.png"/><Relationship Id="rId14" Type="http://schemas.openxmlformats.org/officeDocument/2006/relationships/slide" Target="slide24.xml"/><Relationship Id="rId22" Type="http://schemas.microsoft.com/office/2007/relationships/hdphoto" Target="../media/hdphoto17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12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22.png"/><Relationship Id="rId7" Type="http://schemas.openxmlformats.org/officeDocument/2006/relationships/image" Target="../media/image56.png"/><Relationship Id="rId12" Type="http://schemas.openxmlformats.org/officeDocument/2006/relationships/slide" Target="slide29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31.xml"/><Relationship Id="rId6" Type="http://schemas.openxmlformats.org/officeDocument/2006/relationships/image" Target="../media/image55.png"/><Relationship Id="rId11" Type="http://schemas.openxmlformats.org/officeDocument/2006/relationships/slide" Target="slide27.xml"/><Relationship Id="rId24" Type="http://schemas.microsoft.com/office/2007/relationships/hdphoto" Target="../media/hdphoto18.wdp"/><Relationship Id="rId5" Type="http://schemas.openxmlformats.org/officeDocument/2006/relationships/image" Target="../media/image54.png"/><Relationship Id="rId15" Type="http://schemas.openxmlformats.org/officeDocument/2006/relationships/slide" Target="slide24.xml"/><Relationship Id="rId23" Type="http://schemas.openxmlformats.org/officeDocument/2006/relationships/image" Target="../media/image23.png"/><Relationship Id="rId10" Type="http://schemas.openxmlformats.org/officeDocument/2006/relationships/image" Target="../media/image59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8.png"/><Relationship Id="rId14" Type="http://schemas.openxmlformats.org/officeDocument/2006/relationships/slide" Target="slide20.xml"/><Relationship Id="rId22" Type="http://schemas.microsoft.com/office/2007/relationships/hdphoto" Target="../media/hdphoto1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20.xml"/><Relationship Id="rId18" Type="http://schemas.microsoft.com/office/2007/relationships/hdphoto" Target="../media/hdphoto15.wdp"/><Relationship Id="rId26" Type="http://schemas.microsoft.com/office/2007/relationships/hdphoto" Target="../media/hdphoto5.wdp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22.png"/><Relationship Id="rId7" Type="http://schemas.openxmlformats.org/officeDocument/2006/relationships/image" Target="../media/image56.png"/><Relationship Id="rId12" Type="http://schemas.openxmlformats.org/officeDocument/2006/relationships/slide" Target="slide12.xml"/><Relationship Id="rId17" Type="http://schemas.openxmlformats.org/officeDocument/2006/relationships/image" Target="../media/image20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microsoft.com/office/2007/relationships/hdphoto" Target="../media/hdphoto16.wdp"/><Relationship Id="rId1" Type="http://schemas.openxmlformats.org/officeDocument/2006/relationships/tags" Target="../tags/tag32.xml"/><Relationship Id="rId6" Type="http://schemas.openxmlformats.org/officeDocument/2006/relationships/image" Target="../media/image55.png"/><Relationship Id="rId11" Type="http://schemas.openxmlformats.org/officeDocument/2006/relationships/slide" Target="slide28.xml"/><Relationship Id="rId24" Type="http://schemas.microsoft.com/office/2007/relationships/hdphoto" Target="../media/hdphoto18.wdp"/><Relationship Id="rId5" Type="http://schemas.openxmlformats.org/officeDocument/2006/relationships/image" Target="../media/image54.png"/><Relationship Id="rId15" Type="http://schemas.openxmlformats.org/officeDocument/2006/relationships/slide" Target="slide27.xml"/><Relationship Id="rId23" Type="http://schemas.openxmlformats.org/officeDocument/2006/relationships/image" Target="../media/image23.png"/><Relationship Id="rId10" Type="http://schemas.openxmlformats.org/officeDocument/2006/relationships/image" Target="../media/image59.pn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58.png"/><Relationship Id="rId14" Type="http://schemas.openxmlformats.org/officeDocument/2006/relationships/slide" Target="slide24.xml"/><Relationship Id="rId22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slide" Target="slide30.xml"/><Relationship Id="rId26" Type="http://schemas.microsoft.com/office/2007/relationships/hdphoto" Target="../media/hdphoto9.wdp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8.png"/><Relationship Id="rId12" Type="http://schemas.openxmlformats.org/officeDocument/2006/relationships/slide" Target="slide11.xml"/><Relationship Id="rId17" Type="http://schemas.openxmlformats.org/officeDocument/2006/relationships/slide" Target="slide5.xml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3.xml"/><Relationship Id="rId20" Type="http://schemas.microsoft.com/office/2007/relationships/hdphoto" Target="../media/hdphoto6.wdp"/><Relationship Id="rId1" Type="http://schemas.openxmlformats.org/officeDocument/2006/relationships/tags" Target="../tags/tag4.xml"/><Relationship Id="rId11" Type="http://schemas.openxmlformats.org/officeDocument/2006/relationships/image" Target="../media/image12.png"/><Relationship Id="rId24" Type="http://schemas.microsoft.com/office/2007/relationships/hdphoto" Target="../media/hdphoto8.wdp"/><Relationship Id="rId5" Type="http://schemas.openxmlformats.org/officeDocument/2006/relationships/image" Target="../media/image11.png"/><Relationship Id="rId15" Type="http://schemas.openxmlformats.org/officeDocument/2006/relationships/slide" Target="slide4.xml"/><Relationship Id="rId23" Type="http://schemas.openxmlformats.org/officeDocument/2006/relationships/image" Target="../media/image9.png"/><Relationship Id="rId10" Type="http://schemas.openxmlformats.org/officeDocument/2006/relationships/image" Target="../media/image210.png"/><Relationship Id="rId19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slide" Target="slide1.xml"/><Relationship Id="rId14" Type="http://schemas.openxmlformats.org/officeDocument/2006/relationships/slide" Target="slide13.xml"/><Relationship Id="rId22" Type="http://schemas.microsoft.com/office/2007/relationships/hdphoto" Target="../media/hdphoto7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30.xml"/><Relationship Id="rId7" Type="http://schemas.openxmlformats.org/officeDocument/2006/relationships/slide" Target="slide30.xml"/><Relationship Id="rId12" Type="http://schemas.microsoft.com/office/2007/relationships/hdphoto" Target="../media/hdphoto7.wdp"/><Relationship Id="rId2" Type="http://schemas.openxmlformats.org/officeDocument/2006/relationships/slideLayout" Target="../slideLayouts/slideLayout7.xml"/><Relationship Id="rId16" Type="http://schemas.microsoft.com/office/2007/relationships/hdphoto" Target="../media/hdphoto9.wdp"/><Relationship Id="rId1" Type="http://schemas.openxmlformats.org/officeDocument/2006/relationships/tags" Target="../tags/tag33.xml"/><Relationship Id="rId6" Type="http://schemas.openxmlformats.org/officeDocument/2006/relationships/slide" Target="slide5.xml"/><Relationship Id="rId11" Type="http://schemas.openxmlformats.org/officeDocument/2006/relationships/image" Target="../media/image8.png"/><Relationship Id="rId5" Type="http://schemas.openxmlformats.org/officeDocument/2006/relationships/slide" Target="slide3.xml"/><Relationship Id="rId1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video" Target="https://www.youtube.com/embed/68GD6oiqLL0?feature=oembed" TargetMode="External"/><Relationship Id="rId7" Type="http://schemas.openxmlformats.org/officeDocument/2006/relationships/image" Target="../media/image1.png"/><Relationship Id="rId12" Type="http://schemas.microsoft.com/office/2007/relationships/hdphoto" Target="../media/hdphoto6.wdp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3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3.jpg"/><Relationship Id="rId4" Type="http://schemas.openxmlformats.org/officeDocument/2006/relationships/tags" Target="../tags/tag38.xml"/><Relationship Id="rId9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5.xml"/><Relationship Id="rId18" Type="http://schemas.microsoft.com/office/2007/relationships/hdphoto" Target="../media/hdphoto7.wdp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0.png"/><Relationship Id="rId7" Type="http://schemas.openxmlformats.org/officeDocument/2006/relationships/image" Target="../media/image210.png"/><Relationship Id="rId12" Type="http://schemas.openxmlformats.org/officeDocument/2006/relationships/slide" Target="slide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tags" Target="../tags/tag5.xml"/><Relationship Id="rId6" Type="http://schemas.openxmlformats.org/officeDocument/2006/relationships/slide" Target="slide1.xml"/><Relationship Id="rId11" Type="http://schemas.openxmlformats.org/officeDocument/2006/relationships/slide" Target="slide13.xml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310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slide" Target="slide11.xml"/><Relationship Id="rId14" Type="http://schemas.openxmlformats.org/officeDocument/2006/relationships/slide" Target="slide30.xml"/><Relationship Id="rId22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12" Type="http://schemas.openxmlformats.org/officeDocument/2006/relationships/slide" Target="slide1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tags" Target="../tags/tag6.xml"/><Relationship Id="rId6" Type="http://schemas.microsoft.com/office/2007/relationships/hdphoto" Target="../media/hdphoto10.wdp"/><Relationship Id="rId11" Type="http://schemas.openxmlformats.org/officeDocument/2006/relationships/slide" Target="slide30.xml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slide" Target="slide5.xml"/><Relationship Id="rId19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slide" Target="slide3.xml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microsoft.com/office/2007/relationships/hdphoto" Target="../media/hdphoto2.wdp"/><Relationship Id="rId18" Type="http://schemas.openxmlformats.org/officeDocument/2006/relationships/image" Target="../media/image6.png"/><Relationship Id="rId3" Type="http://schemas.openxmlformats.org/officeDocument/2006/relationships/notesSlide" Target="../notesSlides/notesSlide6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.png"/><Relationship Id="rId1" Type="http://schemas.openxmlformats.org/officeDocument/2006/relationships/tags" Target="../tags/tag7.xml"/><Relationship Id="rId6" Type="http://schemas.openxmlformats.org/officeDocument/2006/relationships/slide" Target="slide31.xml"/><Relationship Id="rId11" Type="http://schemas.microsoft.com/office/2007/relationships/hdphoto" Target="../media/hdphoto1.wdp"/><Relationship Id="rId5" Type="http://schemas.openxmlformats.org/officeDocument/2006/relationships/slide" Target="slide8.xml"/><Relationship Id="rId15" Type="http://schemas.microsoft.com/office/2007/relationships/hdphoto" Target="../media/hdphoto3.wdp"/><Relationship Id="rId10" Type="http://schemas.openxmlformats.org/officeDocument/2006/relationships/image" Target="../media/image2.png"/><Relationship Id="rId19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slide" Target="slide32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video" Target="https://www.youtube.com/embed/ai8F0l6tzAk?feature=oembed" TargetMode="Externa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tags" Target="../tags/tag10.xml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6.wdp"/><Relationship Id="rId3" Type="http://schemas.openxmlformats.org/officeDocument/2006/relationships/notesSlide" Target="../notesSlides/notesSlide8.xml"/><Relationship Id="rId7" Type="http://schemas.openxmlformats.org/officeDocument/2006/relationships/slide" Target="slide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slide" Target="slide10.xml"/><Relationship Id="rId11" Type="http://schemas.microsoft.com/office/2007/relationships/hdphoto" Target="../media/hdphoto13.wdp"/><Relationship Id="rId5" Type="http://schemas.openxmlformats.org/officeDocument/2006/relationships/slide" Target="slide9.xml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4.wdp"/><Relationship Id="rId3" Type="http://schemas.openxmlformats.org/officeDocument/2006/relationships/notesSlide" Target="../notesSlides/notesSlide9.xml"/><Relationship Id="rId7" Type="http://schemas.openxmlformats.org/officeDocument/2006/relationships/slide" Target="slide1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slide" Target="slide10.xml"/><Relationship Id="rId11" Type="http://schemas.microsoft.com/office/2007/relationships/hdphoto" Target="../media/hdphoto6.wdp"/><Relationship Id="rId5" Type="http://schemas.openxmlformats.org/officeDocument/2006/relationships/slide" Target="slide8.xm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51305" y="838201"/>
            <a:ext cx="1933163" cy="66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MENU</a:t>
            </a:r>
          </a:p>
        </p:txBody>
      </p:sp>
      <p:sp>
        <p:nvSpPr>
          <p:cNvPr id="17" name="Persegi Panjang: Sudut Lengkung 16">
            <a:hlinkClick r:id="rId5" action="ppaction://hlinksldjump"/>
            <a:extLst>
              <a:ext uri="{FF2B5EF4-FFF2-40B4-BE49-F238E27FC236}">
                <a16:creationId xmlns:a16="http://schemas.microsoft.com/office/drawing/2014/main" id="{91D33108-4C2A-EFC0-CB65-63F615547FAE}"/>
              </a:ext>
            </a:extLst>
          </p:cNvPr>
          <p:cNvSpPr/>
          <p:nvPr/>
        </p:nvSpPr>
        <p:spPr>
          <a:xfrm>
            <a:off x="8467592" y="1635688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  </a:t>
            </a:r>
            <a:r>
              <a:rPr lang="id-ID" sz="3200" dirty="0">
                <a:latin typeface="Fira Sans Thin" panose="020B0303050000020004" pitchFamily="34" charset="0"/>
              </a:rPr>
              <a:t>Ekstensi </a:t>
            </a:r>
            <a:r>
              <a:rPr lang="id-ID" sz="3200" dirty="0" err="1">
                <a:latin typeface="Fira Sans Thin" panose="020B0303050000020004" pitchFamily="34" charset="0"/>
              </a:rPr>
              <a:t>File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18" name="Persegi Panjang: Sudut Lengkung 17">
            <a:hlinkClick r:id="rId6" action="ppaction://hlinksldjump"/>
            <a:extLst>
              <a:ext uri="{FF2B5EF4-FFF2-40B4-BE49-F238E27FC236}">
                <a16:creationId xmlns:a16="http://schemas.microsoft.com/office/drawing/2014/main" id="{1CDD02D7-2564-3F4B-019F-593AF2255062}"/>
              </a:ext>
            </a:extLst>
          </p:cNvPr>
          <p:cNvSpPr/>
          <p:nvPr/>
        </p:nvSpPr>
        <p:spPr>
          <a:xfrm>
            <a:off x="8467593" y="2632484"/>
            <a:ext cx="3410208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 err="1">
                <a:latin typeface="Fira Sans Thin" panose="020B0303050000020004" pitchFamily="34" charset="0"/>
              </a:rPr>
              <a:t>Quiz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19" name="Persegi Panjang: Sudut Lengkung 18">
            <a:hlinkClick r:id="rId7" action="ppaction://hlinksldjump"/>
            <a:extLst>
              <a:ext uri="{FF2B5EF4-FFF2-40B4-BE49-F238E27FC236}">
                <a16:creationId xmlns:a16="http://schemas.microsoft.com/office/drawing/2014/main" id="{199AFDD8-51BB-3B7C-99D2-F7BF541EE498}"/>
              </a:ext>
            </a:extLst>
          </p:cNvPr>
          <p:cNvSpPr/>
          <p:nvPr/>
        </p:nvSpPr>
        <p:spPr>
          <a:xfrm>
            <a:off x="8467592" y="3618847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Video</a:t>
            </a:r>
          </a:p>
        </p:txBody>
      </p:sp>
      <p:sp>
        <p:nvSpPr>
          <p:cNvPr id="20" name="Persegi Panjang: Sudut Lengkung 19">
            <a:hlinkClick r:id="rId8" action="ppaction://hlinksldjump"/>
            <a:extLst>
              <a:ext uri="{FF2B5EF4-FFF2-40B4-BE49-F238E27FC236}">
                <a16:creationId xmlns:a16="http://schemas.microsoft.com/office/drawing/2014/main" id="{B1AD8C71-96C4-0DA4-8EDD-EE77FF484787}"/>
              </a:ext>
            </a:extLst>
          </p:cNvPr>
          <p:cNvSpPr/>
          <p:nvPr/>
        </p:nvSpPr>
        <p:spPr>
          <a:xfrm>
            <a:off x="8467592" y="4605210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 err="1">
                <a:latin typeface="Fira Sans Thin" panose="020B0303050000020004" pitchFamily="34" charset="0"/>
              </a:rPr>
              <a:t>About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23" name="Persegi Panjang: Sudut Lengkung 22">
            <a:hlinkClick r:id="rId9" action="ppaction://hlinksldjump"/>
            <a:extLst>
              <a:ext uri="{FF2B5EF4-FFF2-40B4-BE49-F238E27FC236}">
                <a16:creationId xmlns:a16="http://schemas.microsoft.com/office/drawing/2014/main" id="{93E4491B-4A1F-6539-B315-FA0E222F2B13}"/>
              </a:ext>
            </a:extLst>
          </p:cNvPr>
          <p:cNvSpPr/>
          <p:nvPr/>
        </p:nvSpPr>
        <p:spPr>
          <a:xfrm>
            <a:off x="8467592" y="5591573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Keluar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A21D1-BF05-7394-AF34-2CBF5BA5F2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474" b="51896" l="31025" r="41225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9750" t="32296" r="57500" b="45926"/>
          <a:stretch/>
        </p:blipFill>
        <p:spPr>
          <a:xfrm>
            <a:off x="8660159" y="1667865"/>
            <a:ext cx="553143" cy="531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85E19-FB15-3A21-E6A9-624ACC7879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949" b="57329" l="29993" r="41925">
                        <a14:foregroundMark x1="31719" y1="43704" x2="31875" y2="48889"/>
                        <a14:foregroundMark x1="36302" y1="40278" x2="37969" y2="39352"/>
                        <a14:foregroundMark x1="37448" y1="47130" x2="37448" y2="47130"/>
                        <a14:foregroundMark x1="37448" y1="47130" x2="37448" y2="47130"/>
                        <a14:foregroundMark x1="37448" y1="47130" x2="37448" y2="4713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8501" t="33276" r="56583" b="39999"/>
          <a:stretch/>
        </p:blipFill>
        <p:spPr>
          <a:xfrm>
            <a:off x="8567241" y="2596040"/>
            <a:ext cx="738977" cy="744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43096-A094-83F9-865C-ADF74A1812A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816" b="55892" l="37750" r="48639">
                        <a14:foregroundMark x1="38698" y1="43611" x2="38594" y2="48981"/>
                        <a14:foregroundMark x1="47083" y1="40463" x2="47500" y2="4370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6389" t="37807" r="50000" b="42099"/>
          <a:stretch/>
        </p:blipFill>
        <p:spPr>
          <a:xfrm>
            <a:off x="8599786" y="3680795"/>
            <a:ext cx="673886" cy="559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803AF-CCBC-9B6A-BF2E-483745E8E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653" b="55319" l="42222" r="56111">
                        <a14:foregroundMark x1="44948" y1="37037" x2="43385" y2="41759"/>
                        <a14:foregroundMark x1="48490" y1="35185" x2="46042" y2="35185"/>
                        <a14:foregroundMark x1="48542" y1="44907" x2="48542" y2="49630"/>
                        <a14:foregroundMark x1="48542" y1="40648" x2="48542" y2="40648"/>
                        <a14:foregroundMark x1="48542" y1="40648" x2="48542" y2="40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486" t="32070" r="42153" b="42098"/>
          <a:stretch/>
        </p:blipFill>
        <p:spPr>
          <a:xfrm>
            <a:off x="8599786" y="4621691"/>
            <a:ext cx="743360" cy="622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51EBE-30C8-9D49-C048-9F733E3E82B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660159" y="5598339"/>
            <a:ext cx="749885" cy="632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88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520772" y="9868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9" name="Persegi Panjang: Sudut Lengkung 18">
            <a:extLst>
              <a:ext uri="{FF2B5EF4-FFF2-40B4-BE49-F238E27FC236}">
                <a16:creationId xmlns:a16="http://schemas.microsoft.com/office/drawing/2014/main" id="{199AFDD8-51BB-3B7C-99D2-F7BF541EE498}"/>
              </a:ext>
            </a:extLst>
          </p:cNvPr>
          <p:cNvSpPr/>
          <p:nvPr/>
        </p:nvSpPr>
        <p:spPr>
          <a:xfrm>
            <a:off x="1527858" y="1226916"/>
            <a:ext cx="6450547" cy="4340507"/>
          </a:xfrm>
          <a:prstGeom prst="roundRect">
            <a:avLst>
              <a:gd name="adj" fmla="val 6275"/>
            </a:avLst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2" name="Persegi Panjang: Sudut Lengkung 1">
            <a:hlinkClick r:id="rId5" action="ppaction://hlinksldjump"/>
            <a:extLst>
              <a:ext uri="{FF2B5EF4-FFF2-40B4-BE49-F238E27FC236}">
                <a16:creationId xmlns:a16="http://schemas.microsoft.com/office/drawing/2014/main" id="{D80F99F4-35BF-ACFF-224D-CF0750C7E85B}"/>
              </a:ext>
            </a:extLst>
          </p:cNvPr>
          <p:cNvSpPr/>
          <p:nvPr/>
        </p:nvSpPr>
        <p:spPr>
          <a:xfrm>
            <a:off x="2166189" y="1508833"/>
            <a:ext cx="5173884" cy="727617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" name="Persegi Panjang: Sudut Lengkung 2">
            <a:hlinkClick r:id="rId6" action="ppaction://hlinksldjump"/>
            <a:extLst>
              <a:ext uri="{FF2B5EF4-FFF2-40B4-BE49-F238E27FC236}">
                <a16:creationId xmlns:a16="http://schemas.microsoft.com/office/drawing/2014/main" id="{6245783C-9E5B-E9B3-FE9E-91E22F451872}"/>
              </a:ext>
            </a:extLst>
          </p:cNvPr>
          <p:cNvSpPr/>
          <p:nvPr/>
        </p:nvSpPr>
        <p:spPr>
          <a:xfrm>
            <a:off x="2166189" y="2518367"/>
            <a:ext cx="5173884" cy="727617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4" name="Persegi Panjang: Sudut Lengkung 3">
            <a:hlinkClick r:id="rId7" action="ppaction://hlinksldjump"/>
            <a:extLst>
              <a:ext uri="{FF2B5EF4-FFF2-40B4-BE49-F238E27FC236}">
                <a16:creationId xmlns:a16="http://schemas.microsoft.com/office/drawing/2014/main" id="{A97012B9-5E50-4FF4-E583-4D710BBB026C}"/>
              </a:ext>
            </a:extLst>
          </p:cNvPr>
          <p:cNvSpPr/>
          <p:nvPr/>
        </p:nvSpPr>
        <p:spPr>
          <a:xfrm>
            <a:off x="2152891" y="3523604"/>
            <a:ext cx="5173884" cy="727617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5" name="Persegi Panjang: Sudut Lengkung 4">
            <a:hlinkClick r:id="rId8" action="ppaction://hlinksldjump"/>
            <a:extLst>
              <a:ext uri="{FF2B5EF4-FFF2-40B4-BE49-F238E27FC236}">
                <a16:creationId xmlns:a16="http://schemas.microsoft.com/office/drawing/2014/main" id="{316435FE-D77A-BCB6-FD29-98C082A51FE8}"/>
              </a:ext>
            </a:extLst>
          </p:cNvPr>
          <p:cNvSpPr/>
          <p:nvPr/>
        </p:nvSpPr>
        <p:spPr>
          <a:xfrm>
            <a:off x="2152891" y="4543192"/>
            <a:ext cx="5173884" cy="727617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7" name="Persegi Panjang: Sudut Lengkung 16">
            <a:hlinkClick r:id="rId9" action="ppaction://hlinksldjump"/>
            <a:extLst>
              <a:ext uri="{FF2B5EF4-FFF2-40B4-BE49-F238E27FC236}">
                <a16:creationId xmlns:a16="http://schemas.microsoft.com/office/drawing/2014/main" id="{1E07389C-9337-9B1D-B283-ADC2CF2FBB6D}"/>
              </a:ext>
            </a:extLst>
          </p:cNvPr>
          <p:cNvSpPr/>
          <p:nvPr/>
        </p:nvSpPr>
        <p:spPr>
          <a:xfrm>
            <a:off x="8520771" y="1933235"/>
            <a:ext cx="3303852" cy="646331"/>
          </a:xfrm>
          <a:prstGeom prst="roundRect">
            <a:avLst>
              <a:gd name="adj" fmla="val 7357"/>
            </a:avLst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Pengertian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A0A97-E1AE-B34F-A72A-AC385575B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2010043"/>
            <a:ext cx="491265" cy="491265"/>
          </a:xfrm>
          <a:prstGeom prst="rect">
            <a:avLst/>
          </a:prstGeom>
        </p:spPr>
      </p:pic>
      <p:sp>
        <p:nvSpPr>
          <p:cNvPr id="9" name="Persegi Panjang: Sudut Lengkung 17">
            <a:hlinkClick r:id="rId12" action="ppaction://hlinksldjump"/>
            <a:extLst>
              <a:ext uri="{FF2B5EF4-FFF2-40B4-BE49-F238E27FC236}">
                <a16:creationId xmlns:a16="http://schemas.microsoft.com/office/drawing/2014/main" id="{93545AC3-6426-A0EF-64B8-A2F788456B50}"/>
              </a:ext>
            </a:extLst>
          </p:cNvPr>
          <p:cNvSpPr/>
          <p:nvPr/>
        </p:nvSpPr>
        <p:spPr>
          <a:xfrm>
            <a:off x="8520772" y="2902731"/>
            <a:ext cx="3303851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Fungsi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8E2AA-7207-E1D5-71DC-E16EC05AEA5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2953351"/>
            <a:ext cx="545089" cy="545089"/>
          </a:xfrm>
          <a:prstGeom prst="rect">
            <a:avLst/>
          </a:prstGeom>
        </p:spPr>
      </p:pic>
      <p:sp>
        <p:nvSpPr>
          <p:cNvPr id="11" name="Persegi Panjang: Sudut Lengkung 1">
            <a:hlinkClick r:id="rId15" action="ppaction://hlinksldjump"/>
            <a:extLst>
              <a:ext uri="{FF2B5EF4-FFF2-40B4-BE49-F238E27FC236}">
                <a16:creationId xmlns:a16="http://schemas.microsoft.com/office/drawing/2014/main" id="{470220C6-A54B-B50E-2D4F-8AC8170FCC1D}"/>
              </a:ext>
            </a:extLst>
          </p:cNvPr>
          <p:cNvSpPr/>
          <p:nvPr/>
        </p:nvSpPr>
        <p:spPr>
          <a:xfrm>
            <a:off x="8520772" y="4841723"/>
            <a:ext cx="3303851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D7369-AA09-B19D-108B-4CFF595780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64798" y="4831563"/>
            <a:ext cx="913268" cy="608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EA0A59-909F-3745-EA46-03234779E77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4759" y="2545953"/>
            <a:ext cx="598173" cy="6681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085099-EB42-80A7-6E39-81BF51F88BBF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8269" y="3621393"/>
            <a:ext cx="522116" cy="5818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D7543C-161A-0875-02F1-0944329F1AC5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8269" y="4587021"/>
            <a:ext cx="511155" cy="6371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B29EE4-AFBC-BCE4-4784-0006D7447938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7785" y="1636821"/>
            <a:ext cx="471639" cy="471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07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0902461" cy="6858000"/>
          </a:xfrm>
          <a:prstGeom prst="rect">
            <a:avLst/>
          </a:prstGeom>
        </p:spPr>
      </p:pic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2" name="Persegi Panjang: Sudut Lengkung 1">
            <a:hlinkClick r:id="rId5" action="ppaction://hlinksldjump"/>
            <a:extLst>
              <a:ext uri="{FF2B5EF4-FFF2-40B4-BE49-F238E27FC236}">
                <a16:creationId xmlns:a16="http://schemas.microsoft.com/office/drawing/2014/main" id="{D80F99F4-35BF-ACFF-224D-CF0750C7E85B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" name="Persegi Panjang: Sudut Lengkung 2">
            <a:hlinkClick r:id="rId6" action="ppaction://hlinksldjump"/>
            <a:extLst>
              <a:ext uri="{FF2B5EF4-FFF2-40B4-BE49-F238E27FC236}">
                <a16:creationId xmlns:a16="http://schemas.microsoft.com/office/drawing/2014/main" id="{6245783C-9E5B-E9B3-FE9E-91E22F451872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4" name="Persegi Panjang: Sudut Lengkung 3">
            <a:hlinkClick r:id="rId7" action="ppaction://hlinksldjump"/>
            <a:extLst>
              <a:ext uri="{FF2B5EF4-FFF2-40B4-BE49-F238E27FC236}">
                <a16:creationId xmlns:a16="http://schemas.microsoft.com/office/drawing/2014/main" id="{A97012B9-5E50-4FF4-E583-4D710BBB026C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5" name="Persegi Panjang: Sudut Lengkung 4">
            <a:hlinkClick r:id="rId8" action="ppaction://hlinksldjump"/>
            <a:extLst>
              <a:ext uri="{FF2B5EF4-FFF2-40B4-BE49-F238E27FC236}">
                <a16:creationId xmlns:a16="http://schemas.microsoft.com/office/drawing/2014/main" id="{316435FE-D77A-BCB6-FD29-98C082A51FE8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9" name="Persegi Panjang: Sudut Lengkung 8">
            <a:hlinkClick r:id="rId9" action="ppaction://hlinksldjump"/>
            <a:extLst>
              <a:ext uri="{FF2B5EF4-FFF2-40B4-BE49-F238E27FC236}">
                <a16:creationId xmlns:a16="http://schemas.microsoft.com/office/drawing/2014/main" id="{D1E0A029-0E06-013C-8A1F-DEF231C1A3BD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6C465-7E6D-8F3D-0E25-FCD344FB378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5E24C-FEA3-85C7-6F6A-58453EB4CD6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77593-8F64-CCB1-FE69-50D431EBF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88636-E7F9-D041-4EE9-AF056C9E23E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FCE90-D993-A698-04F2-C0342BF3CC0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2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CDF574DC-18AF-B35D-D0DD-C2E4ABEB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1709061" y="1316113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5875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3FB92FEF-84E4-AEB3-DC67-5550B698414B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5" name="Persegi Panjang: Sudut Lengkung 2">
            <a:hlinkClick r:id="rId37" action="ppaction://hlinksldjump"/>
            <a:extLst>
              <a:ext uri="{FF2B5EF4-FFF2-40B4-BE49-F238E27FC236}">
                <a16:creationId xmlns:a16="http://schemas.microsoft.com/office/drawing/2014/main" id="{CB13F006-C87B-A2D9-651E-988710F0EF1D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8" name="Persegi Panjang: Sudut Lengkung 3">
            <a:hlinkClick r:id="rId38" action="ppaction://hlinksldjump"/>
            <a:extLst>
              <a:ext uri="{FF2B5EF4-FFF2-40B4-BE49-F238E27FC236}">
                <a16:creationId xmlns:a16="http://schemas.microsoft.com/office/drawing/2014/main" id="{464B8EDD-0D23-D044-C385-3554CD5AAB24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9" name="Persegi Panjang: Sudut Lengkung 4">
            <a:hlinkClick r:id="rId39" action="ppaction://hlinksldjump"/>
            <a:extLst>
              <a:ext uri="{FF2B5EF4-FFF2-40B4-BE49-F238E27FC236}">
                <a16:creationId xmlns:a16="http://schemas.microsoft.com/office/drawing/2014/main" id="{7949C87D-1E9E-E3E7-52CF-DF678A1E2523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15" name="Persegi Panjang: Sudut Lengkung 8">
            <a:hlinkClick r:id="rId40" action="ppaction://hlinksldjump"/>
            <a:extLst>
              <a:ext uri="{FF2B5EF4-FFF2-40B4-BE49-F238E27FC236}">
                <a16:creationId xmlns:a16="http://schemas.microsoft.com/office/drawing/2014/main" id="{473D38DA-2A77-DC9F-4510-8A1F3E45F2DD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7C9C3D-759F-6C31-1A18-057D70C74FA8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15C571-69CC-BFC9-2CCF-8C9184B50FBE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77702-F3F9-55DF-8F57-741424174B6F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700665-9058-66F7-5710-52DA1F20BF1D}"/>
              </a:ext>
            </a:extLst>
          </p:cNvPr>
          <p:cNvPicPr>
            <a:picLocks noChangeAspect="1"/>
          </p:cNvPicPr>
          <p:nvPr/>
        </p:nvPicPr>
        <p:blipFill>
          <a:blip r:embed="rId4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F5A9C3-117F-01B2-526F-863C871A90A1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7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794F58B-D9EE-94EE-BAB6-79106133F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4341219" y="1323878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5875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Setengah Bingkai 1">
            <a:extLst>
              <a:ext uri="{FF2B5EF4-FFF2-40B4-BE49-F238E27FC236}">
                <a16:creationId xmlns:a16="http://schemas.microsoft.com/office/drawing/2014/main" id="{7E634808-CB3A-2C03-39F4-004983127479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2">
            <a:hlinkClick r:id="rId36" action="ppaction://hlinksldjump"/>
            <a:extLst>
              <a:ext uri="{FF2B5EF4-FFF2-40B4-BE49-F238E27FC236}">
                <a16:creationId xmlns:a16="http://schemas.microsoft.com/office/drawing/2014/main" id="{8D36AE84-6E0C-439B-F97E-7013D50976E1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2B1E9CC4-3B2C-FC09-A5BF-933C88B692DD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7" action="ppaction://hlinksldjump"/>
            <a:extLst>
              <a:ext uri="{FF2B5EF4-FFF2-40B4-BE49-F238E27FC236}">
                <a16:creationId xmlns:a16="http://schemas.microsoft.com/office/drawing/2014/main" id="{F94D2F73-74A6-447A-7331-7DF026B9B1D7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8" action="ppaction://hlinksldjump"/>
            <a:extLst>
              <a:ext uri="{FF2B5EF4-FFF2-40B4-BE49-F238E27FC236}">
                <a16:creationId xmlns:a16="http://schemas.microsoft.com/office/drawing/2014/main" id="{CD3CC588-F580-F6FA-EBA1-96DB49C67622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39" action="ppaction://hlinksldjump"/>
            <a:extLst>
              <a:ext uri="{FF2B5EF4-FFF2-40B4-BE49-F238E27FC236}">
                <a16:creationId xmlns:a16="http://schemas.microsoft.com/office/drawing/2014/main" id="{8E53CD9F-BD56-AE67-93D5-A5DC31B7574A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0" action="ppaction://hlinksldjump"/>
            <a:extLst>
              <a:ext uri="{FF2B5EF4-FFF2-40B4-BE49-F238E27FC236}">
                <a16:creationId xmlns:a16="http://schemas.microsoft.com/office/drawing/2014/main" id="{4B4692C5-99F7-E305-13D6-1C5E5B054223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1F0CFB-C3F5-0FB2-12CE-48BCCACE5D7B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C5F999-4F48-93D9-98C6-C481870E3C9C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A390F14-8B15-AAC3-3064-BFF96DBE5D5B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5547F6-7ABA-280A-DDFA-78F910C8C84E}"/>
              </a:ext>
            </a:extLst>
          </p:cNvPr>
          <p:cNvPicPr>
            <a:picLocks noChangeAspect="1"/>
          </p:cNvPicPr>
          <p:nvPr/>
        </p:nvPicPr>
        <p:blipFill>
          <a:blip r:embed="rId4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61D420-F4A2-88F4-116C-1484B8458F77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52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CE96720-2132-8A1C-C1C8-2C527974E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10322919" y="1323878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5875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7" action="ppaction://hlinksldjump"/>
            <a:extLst>
              <a:ext uri="{FF2B5EF4-FFF2-40B4-BE49-F238E27FC236}">
                <a16:creationId xmlns:a16="http://schemas.microsoft.com/office/drawing/2014/main" id="{C79363C8-8142-3B81-01D1-30F10F4582CB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8" action="ppaction://hlinksldjump"/>
            <a:extLst>
              <a:ext uri="{FF2B5EF4-FFF2-40B4-BE49-F238E27FC236}">
                <a16:creationId xmlns:a16="http://schemas.microsoft.com/office/drawing/2014/main" id="{0DA9C55A-456A-7C5D-0A4E-59780E5D59FD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9" action="ppaction://hlinksldjump"/>
            <a:extLst>
              <a:ext uri="{FF2B5EF4-FFF2-40B4-BE49-F238E27FC236}">
                <a16:creationId xmlns:a16="http://schemas.microsoft.com/office/drawing/2014/main" id="{D74EE2A8-AD92-44EC-588B-E4AE12F3AE49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40" action="ppaction://hlinksldjump"/>
            <a:extLst>
              <a:ext uri="{FF2B5EF4-FFF2-40B4-BE49-F238E27FC236}">
                <a16:creationId xmlns:a16="http://schemas.microsoft.com/office/drawing/2014/main" id="{6E9D4834-0E7B-7C40-E04C-9629D458A045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1" action="ppaction://hlinksldjump"/>
            <a:extLst>
              <a:ext uri="{FF2B5EF4-FFF2-40B4-BE49-F238E27FC236}">
                <a16:creationId xmlns:a16="http://schemas.microsoft.com/office/drawing/2014/main" id="{80479BAD-CF89-CE51-160F-5ABFCEFCE48A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6687B20-B562-B0E0-C64C-8D9B916CBD42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12DD74-35F8-BD57-456F-BB49DE5EB0B5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10A769-F2B8-BE1A-B13A-2804DCA414A3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935D0B-7382-AC3B-7F1E-EDBDA005AD32}"/>
              </a:ext>
            </a:extLst>
          </p:cNvPr>
          <p:cNvPicPr>
            <a:picLocks noChangeAspect="1"/>
          </p:cNvPicPr>
          <p:nvPr/>
        </p:nvPicPr>
        <p:blipFill>
          <a:blip r:embed="rId4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336D514-D391-594C-B403-A0AC4F2B00A1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73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F28944F4-AA47-4AAD-1291-20079A580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16304619" y="1340696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5875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7" action="ppaction://hlinksldjump"/>
            <a:extLst>
              <a:ext uri="{FF2B5EF4-FFF2-40B4-BE49-F238E27FC236}">
                <a16:creationId xmlns:a16="http://schemas.microsoft.com/office/drawing/2014/main" id="{8F07854D-6692-B208-C922-4757E70FDF73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8" action="ppaction://hlinksldjump"/>
            <a:extLst>
              <a:ext uri="{FF2B5EF4-FFF2-40B4-BE49-F238E27FC236}">
                <a16:creationId xmlns:a16="http://schemas.microsoft.com/office/drawing/2014/main" id="{F36552B1-567A-3170-19C9-88EEE9B9B072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9" action="ppaction://hlinksldjump"/>
            <a:extLst>
              <a:ext uri="{FF2B5EF4-FFF2-40B4-BE49-F238E27FC236}">
                <a16:creationId xmlns:a16="http://schemas.microsoft.com/office/drawing/2014/main" id="{695E044E-FF06-0873-D52B-089E965ABB1A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40" action="ppaction://hlinksldjump"/>
            <a:extLst>
              <a:ext uri="{FF2B5EF4-FFF2-40B4-BE49-F238E27FC236}">
                <a16:creationId xmlns:a16="http://schemas.microsoft.com/office/drawing/2014/main" id="{4C0BCFFA-D5CB-B228-39E1-2D83C425B898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1" action="ppaction://hlinksldjump"/>
            <a:extLst>
              <a:ext uri="{FF2B5EF4-FFF2-40B4-BE49-F238E27FC236}">
                <a16:creationId xmlns:a16="http://schemas.microsoft.com/office/drawing/2014/main" id="{592F4903-0270-AEDD-CBD2-74B2139447BD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B81F80-C64E-BE27-88B4-6A8A703CC791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A94DAE-4CCF-007B-7DB9-43D0EE26E4C8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DC609-FCE7-865F-D396-9460050A2F20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DA39A6-6AB2-27D1-3183-5EDD8BB8331A}"/>
              </a:ext>
            </a:extLst>
          </p:cNvPr>
          <p:cNvPicPr>
            <a:picLocks noChangeAspect="1"/>
          </p:cNvPicPr>
          <p:nvPr/>
        </p:nvPicPr>
        <p:blipFill>
          <a:blip r:embed="rId4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84D30A6-3059-5BE2-775E-2271FC033406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396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8EBD73A8-F75D-0628-8F69-DCF092AC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22246445" y="1323878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45172" y="-3694742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7" action="ppaction://hlinksldjump"/>
            <a:extLst>
              <a:ext uri="{FF2B5EF4-FFF2-40B4-BE49-F238E27FC236}">
                <a16:creationId xmlns:a16="http://schemas.microsoft.com/office/drawing/2014/main" id="{47313894-9D03-528F-35B6-5571720CB06A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8" action="ppaction://hlinksldjump"/>
            <a:extLst>
              <a:ext uri="{FF2B5EF4-FFF2-40B4-BE49-F238E27FC236}">
                <a16:creationId xmlns:a16="http://schemas.microsoft.com/office/drawing/2014/main" id="{1F66E933-60FE-9197-5635-774A5E22A56D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9" action="ppaction://hlinksldjump"/>
            <a:extLst>
              <a:ext uri="{FF2B5EF4-FFF2-40B4-BE49-F238E27FC236}">
                <a16:creationId xmlns:a16="http://schemas.microsoft.com/office/drawing/2014/main" id="{6BFF0C59-C729-D117-B458-8914F5D031A1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40" action="ppaction://hlinksldjump"/>
            <a:extLst>
              <a:ext uri="{FF2B5EF4-FFF2-40B4-BE49-F238E27FC236}">
                <a16:creationId xmlns:a16="http://schemas.microsoft.com/office/drawing/2014/main" id="{5442E627-0689-7451-BD1F-14C493D5563A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1" action="ppaction://hlinksldjump"/>
            <a:extLst>
              <a:ext uri="{FF2B5EF4-FFF2-40B4-BE49-F238E27FC236}">
                <a16:creationId xmlns:a16="http://schemas.microsoft.com/office/drawing/2014/main" id="{ADB0E7BB-9EB2-3DAF-FC81-686F4A5F4DE9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A1F930E-920F-9E79-327A-D3603507F25C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67B8FF-0A6C-0281-A836-74991A5F8377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79063AB-E061-A1C4-8D41-303586904ACA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9E36933-9D90-1A6D-9EA7-04067E7A1E69}"/>
              </a:ext>
            </a:extLst>
          </p:cNvPr>
          <p:cNvPicPr>
            <a:picLocks noChangeAspect="1"/>
          </p:cNvPicPr>
          <p:nvPr/>
        </p:nvPicPr>
        <p:blipFill>
          <a:blip r:embed="rId4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C159CD1-6E56-5B5F-02B9-13C30366283C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63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B8006091-DB02-D9A1-E54D-B1BF7FF02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28256720" y="1323878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45172" y="-3694742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khusus untuk pertukaran dokumen dengan </a:t>
              </a:r>
              <a:r>
                <a:rPr lang="id-ID" sz="1200" dirty="0" err="1">
                  <a:solidFill>
                    <a:schemeClr val="bg1"/>
                  </a:solidFill>
                </a:rPr>
                <a:t>Pixar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Computer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7" action="ppaction://hlinksldjump"/>
            <a:extLst>
              <a:ext uri="{FF2B5EF4-FFF2-40B4-BE49-F238E27FC236}">
                <a16:creationId xmlns:a16="http://schemas.microsoft.com/office/drawing/2014/main" id="{0AD9FA2B-FC57-A08B-04FF-F7E377A2626C}"/>
              </a:ext>
            </a:extLst>
          </p:cNvPr>
          <p:cNvSpPr/>
          <p:nvPr/>
        </p:nvSpPr>
        <p:spPr>
          <a:xfrm>
            <a:off x="8210349" y="201387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8" action="ppaction://hlinksldjump"/>
            <a:extLst>
              <a:ext uri="{FF2B5EF4-FFF2-40B4-BE49-F238E27FC236}">
                <a16:creationId xmlns:a16="http://schemas.microsoft.com/office/drawing/2014/main" id="{28B97948-83FA-C499-8DB0-8A2EA4DC831D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9" action="ppaction://hlinksldjump"/>
            <a:extLst>
              <a:ext uri="{FF2B5EF4-FFF2-40B4-BE49-F238E27FC236}">
                <a16:creationId xmlns:a16="http://schemas.microsoft.com/office/drawing/2014/main" id="{B3AA2F6F-FF29-D611-26A7-57C245E4D5D3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40" action="ppaction://hlinksldjump"/>
            <a:extLst>
              <a:ext uri="{FF2B5EF4-FFF2-40B4-BE49-F238E27FC236}">
                <a16:creationId xmlns:a16="http://schemas.microsoft.com/office/drawing/2014/main" id="{D4F4E84F-BB5C-0FF8-EC7A-F4EBD859DB1D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1" action="ppaction://hlinksldjump"/>
            <a:extLst>
              <a:ext uri="{FF2B5EF4-FFF2-40B4-BE49-F238E27FC236}">
                <a16:creationId xmlns:a16="http://schemas.microsoft.com/office/drawing/2014/main" id="{0F6005E7-370A-C2E6-697C-6969F44A614B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7DDC4C-AE3B-3922-3E12-470C60BF6F0B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28146FD-8C73-3876-37D2-8870031782AA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BCC759-0902-7421-D636-69907C332882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22F5CD-AF80-226D-87D7-317B2211B234}"/>
              </a:ext>
            </a:extLst>
          </p:cNvPr>
          <p:cNvPicPr>
            <a:picLocks noChangeAspect="1"/>
          </p:cNvPicPr>
          <p:nvPr/>
        </p:nvPicPr>
        <p:blipFill>
          <a:blip r:embed="rId4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C501E0-1CC3-7EB3-9B90-1E15CCBCDFEB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0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B91EC39D-9EC4-769D-A5BA-3AEBA8BA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34228895" y="1323878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45172" y="-3694742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>
                  <a:solidFill>
                    <a:schemeClr val="bg1"/>
                  </a:solidFill>
                </a:rPr>
                <a:t>Format file ini khusus untuk pertukaran dokumen dengan Pixar Image Computer. Format file ini mampu menyimpan gambar dengan mode warna RGB dan Grayscale dengan 1 alpha channel.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35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7" action="ppaction://hlinksldjump"/>
            <a:extLst>
              <a:ext uri="{FF2B5EF4-FFF2-40B4-BE49-F238E27FC236}">
                <a16:creationId xmlns:a16="http://schemas.microsoft.com/office/drawing/2014/main" id="{DEBAC785-D3F1-FEFE-AFCF-611A0AF0B0EB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8" action="ppaction://hlinksldjump"/>
            <a:extLst>
              <a:ext uri="{FF2B5EF4-FFF2-40B4-BE49-F238E27FC236}">
                <a16:creationId xmlns:a16="http://schemas.microsoft.com/office/drawing/2014/main" id="{B4794C7E-FC18-C550-7CB5-37AB6F9406C2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9" action="ppaction://hlinksldjump"/>
            <a:extLst>
              <a:ext uri="{FF2B5EF4-FFF2-40B4-BE49-F238E27FC236}">
                <a16:creationId xmlns:a16="http://schemas.microsoft.com/office/drawing/2014/main" id="{D4340BB9-B5DA-B3D4-88CD-CB36662742A0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40" action="ppaction://hlinksldjump"/>
            <a:extLst>
              <a:ext uri="{FF2B5EF4-FFF2-40B4-BE49-F238E27FC236}">
                <a16:creationId xmlns:a16="http://schemas.microsoft.com/office/drawing/2014/main" id="{4390B30C-0A08-17CB-AE7C-06B874005EF2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1" action="ppaction://hlinksldjump"/>
            <a:extLst>
              <a:ext uri="{FF2B5EF4-FFF2-40B4-BE49-F238E27FC236}">
                <a16:creationId xmlns:a16="http://schemas.microsoft.com/office/drawing/2014/main" id="{978DC8F3-CAD5-C264-EEA6-2D7B569AA453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1019D32-920E-1D7E-4C63-B8D245293812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1E2122-4BA7-ECC5-1405-3C370E73FBD4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36ED94-AD2B-2D04-040D-39F9BC665478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718BE6-542F-9B01-6952-9B922C610BD3}"/>
              </a:ext>
            </a:extLst>
          </p:cNvPr>
          <p:cNvPicPr>
            <a:picLocks noChangeAspect="1"/>
          </p:cNvPicPr>
          <p:nvPr/>
        </p:nvPicPr>
        <p:blipFill>
          <a:blip r:embed="rId4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BAD12B-BE3B-7129-EC83-FBB1EB5F312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6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B2BAA478-190D-83F1-AD72-0C8D6A8A8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23" name="Grup 122">
            <a:extLst>
              <a:ext uri="{FF2B5EF4-FFF2-40B4-BE49-F238E27FC236}">
                <a16:creationId xmlns:a16="http://schemas.microsoft.com/office/drawing/2014/main" id="{4FA23992-B721-BC00-56F8-99DA27DD2A16}"/>
              </a:ext>
            </a:extLst>
          </p:cNvPr>
          <p:cNvGrpSpPr/>
          <p:nvPr/>
        </p:nvGrpSpPr>
        <p:grpSpPr>
          <a:xfrm>
            <a:off x="-40134395" y="1340696"/>
            <a:ext cx="44645289" cy="3373011"/>
            <a:chOff x="-6246219" y="-3754094"/>
            <a:chExt cx="44645289" cy="3373011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A123BDEE-674A-0422-E0D9-3E071D6BEB8F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B9907C58-B831-4E86-6731-E6FCA861C86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78215DE0-F934-2B8A-24B0-61ED14A576EB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8918A11-1841-6DDB-715F-DD8A6BFDE5CB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Persegi Panjang: Sudut Lengkung 15">
              <a:extLst>
                <a:ext uri="{FF2B5EF4-FFF2-40B4-BE49-F238E27FC236}">
                  <a16:creationId xmlns:a16="http://schemas.microsoft.com/office/drawing/2014/main" id="{0DA0324E-4CF8-7EC9-8ECE-960963D8037A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Persegi Panjang: Sudut Lengkung 16">
              <a:extLst>
                <a:ext uri="{FF2B5EF4-FFF2-40B4-BE49-F238E27FC236}">
                  <a16:creationId xmlns:a16="http://schemas.microsoft.com/office/drawing/2014/main" id="{774518F4-C711-D864-F0B6-6F332A39E21A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Persegi Panjang: Sudut Lengkung 17">
              <a:extLst>
                <a:ext uri="{FF2B5EF4-FFF2-40B4-BE49-F238E27FC236}">
                  <a16:creationId xmlns:a16="http://schemas.microsoft.com/office/drawing/2014/main" id="{736A9955-9EC6-EC64-D545-109F950EE567}"/>
                </a:ext>
              </a:extLst>
            </p:cNvPr>
            <p:cNvSpPr/>
            <p:nvPr/>
          </p:nvSpPr>
          <p:spPr>
            <a:xfrm>
              <a:off x="1168251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Persegi Panjang: Sudut Lengkung 18">
              <a:extLst>
                <a:ext uri="{FF2B5EF4-FFF2-40B4-BE49-F238E27FC236}">
                  <a16:creationId xmlns:a16="http://schemas.microsoft.com/office/drawing/2014/main" id="{DFA44A0D-4735-E244-8D56-A15F789419B6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Persegi Panjang: Sudut Lengkung 19">
              <a:extLst>
                <a:ext uri="{FF2B5EF4-FFF2-40B4-BE49-F238E27FC236}">
                  <a16:creationId xmlns:a16="http://schemas.microsoft.com/office/drawing/2014/main" id="{E8E5EEF5-F9B2-8937-513D-6C2A437A401A}"/>
                </a:ext>
              </a:extLst>
            </p:cNvPr>
            <p:cNvSpPr/>
            <p:nvPr/>
          </p:nvSpPr>
          <p:spPr>
            <a:xfrm>
              <a:off x="17645172" y="-3694742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Persegi Panjang: Sudut Lengkung 20">
              <a:extLst>
                <a:ext uri="{FF2B5EF4-FFF2-40B4-BE49-F238E27FC236}">
                  <a16:creationId xmlns:a16="http://schemas.microsoft.com/office/drawing/2014/main" id="{6B1C6D19-DCEC-2EB9-E08F-0DCE9FD3006F}"/>
                </a:ext>
              </a:extLst>
            </p:cNvPr>
            <p:cNvSpPr/>
            <p:nvPr/>
          </p:nvSpPr>
          <p:spPr>
            <a:xfrm>
              <a:off x="2064687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ersegi Panjang: Sudut Lengkung 22">
              <a:extLst>
                <a:ext uri="{FF2B5EF4-FFF2-40B4-BE49-F238E27FC236}">
                  <a16:creationId xmlns:a16="http://schemas.microsoft.com/office/drawing/2014/main" id="{21FD1DED-7930-2B92-CC96-FA5D3299D7DA}"/>
                </a:ext>
              </a:extLst>
            </p:cNvPr>
            <p:cNvSpPr/>
            <p:nvPr/>
          </p:nvSpPr>
          <p:spPr>
            <a:xfrm>
              <a:off x="2363500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Persegi Panjang: Sudut Lengkung 23">
              <a:extLst>
                <a:ext uri="{FF2B5EF4-FFF2-40B4-BE49-F238E27FC236}">
                  <a16:creationId xmlns:a16="http://schemas.microsoft.com/office/drawing/2014/main" id="{21A37B4B-EC6B-3AB0-9261-51A767DDF83C}"/>
                </a:ext>
              </a:extLst>
            </p:cNvPr>
            <p:cNvSpPr/>
            <p:nvPr/>
          </p:nvSpPr>
          <p:spPr>
            <a:xfrm>
              <a:off x="2662312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Persegi Panjang: Sudut Lengkung 24">
              <a:extLst>
                <a:ext uri="{FF2B5EF4-FFF2-40B4-BE49-F238E27FC236}">
                  <a16:creationId xmlns:a16="http://schemas.microsoft.com/office/drawing/2014/main" id="{1221E18C-8D5F-9CED-6E1B-DB7CDA853B98}"/>
                </a:ext>
              </a:extLst>
            </p:cNvPr>
            <p:cNvSpPr/>
            <p:nvPr/>
          </p:nvSpPr>
          <p:spPr>
            <a:xfrm>
              <a:off x="2958744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Persegi Panjang: Sudut Lengkung 25">
              <a:extLst>
                <a:ext uri="{FF2B5EF4-FFF2-40B4-BE49-F238E27FC236}">
                  <a16:creationId xmlns:a16="http://schemas.microsoft.com/office/drawing/2014/main" id="{11DF7E4D-0D03-0262-2430-853A86EA3E98}"/>
                </a:ext>
              </a:extLst>
            </p:cNvPr>
            <p:cNvSpPr/>
            <p:nvPr/>
          </p:nvSpPr>
          <p:spPr>
            <a:xfrm>
              <a:off x="32551763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Persegi Panjang: Sudut Lengkung 26">
              <a:extLst>
                <a:ext uri="{FF2B5EF4-FFF2-40B4-BE49-F238E27FC236}">
                  <a16:creationId xmlns:a16="http://schemas.microsoft.com/office/drawing/2014/main" id="{80F943A9-D1B0-FAB8-5389-1116A235D670}"/>
                </a:ext>
              </a:extLst>
            </p:cNvPr>
            <p:cNvSpPr/>
            <p:nvPr/>
          </p:nvSpPr>
          <p:spPr>
            <a:xfrm>
              <a:off x="35516083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4A88208F-EAD2-9C01-6B4E-D5B155879CAE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menyimpan format asli dokumen Adobe </a:t>
              </a:r>
              <a:r>
                <a:rPr lang="id-ID" sz="1400" dirty="0" err="1">
                  <a:solidFill>
                    <a:schemeClr val="bg1"/>
                  </a:solidFill>
                </a:rPr>
                <a:t>Photoshop</a:t>
              </a:r>
              <a:r>
                <a:rPr lang="id-ID" sz="1400" dirty="0">
                  <a:solidFill>
                    <a:schemeClr val="bg1"/>
                  </a:solidFill>
                </a:rPr>
                <a:t>. Format ini mampu menyimpan informasi layer dan </a:t>
              </a:r>
              <a:r>
                <a:rPr lang="id-ID" sz="1400" dirty="0" err="1">
                  <a:solidFill>
                    <a:schemeClr val="bg1"/>
                  </a:solidFill>
                </a:rPr>
                <a:t>alpha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channel</a:t>
              </a:r>
              <a:r>
                <a:rPr lang="id-ID" sz="1400" dirty="0">
                  <a:solidFill>
                    <a:schemeClr val="bg1"/>
                  </a:solidFill>
                </a:rPr>
                <a:t> yang terdapat pada sebuah gambar, sehingga suatu saat dapat dibuka dan diedit kembali</a:t>
              </a:r>
            </a:p>
          </p:txBody>
        </p:sp>
        <p:pic>
          <p:nvPicPr>
            <p:cNvPr id="32" name="Gambar 31">
              <a:extLst>
                <a:ext uri="{FF2B5EF4-FFF2-40B4-BE49-F238E27FC236}">
                  <a16:creationId xmlns:a16="http://schemas.microsoft.com/office/drawing/2014/main" id="{3095225C-4EF2-2554-218C-5D7BC67B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7852" l="4297" r="99414">
                          <a14:foregroundMark x1="21094" y1="46094" x2="21094" y2="46094"/>
                          <a14:foregroundMark x1="12891" y1="46680" x2="16406" y2="30469"/>
                          <a14:foregroundMark x1="16797" y1="69922" x2="9766" y2="36133"/>
                          <a14:foregroundMark x1="9766" y1="36133" x2="30469" y2="13672"/>
                          <a14:foregroundMark x1="30469" y1="13672" x2="61133" y2="7617"/>
                          <a14:foregroundMark x1="61133" y1="7617" x2="86523" y2="38281"/>
                          <a14:foregroundMark x1="86523" y1="38281" x2="82813" y2="72266"/>
                          <a14:foregroundMark x1="82813" y1="72266" x2="49219" y2="97852"/>
                          <a14:foregroundMark x1="49219" y1="97852" x2="12500" y2="75586"/>
                          <a14:foregroundMark x1="12500" y1="75586" x2="7813" y2="64258"/>
                          <a14:foregroundMark x1="9180" y1="66602" x2="14648" y2="28320"/>
                          <a14:foregroundMark x1="14648" y1="28320" x2="25781" y2="14844"/>
                          <a14:foregroundMark x1="7813" y1="59961" x2="13086" y2="24609"/>
                          <a14:foregroundMark x1="13086" y1="24609" x2="42969" y2="4102"/>
                          <a14:foregroundMark x1="42969" y1="4102" x2="74219" y2="13477"/>
                          <a14:foregroundMark x1="74219" y1="13477" x2="88672" y2="46094"/>
                          <a14:foregroundMark x1="21289" y1="29297" x2="20508" y2="65820"/>
                          <a14:foregroundMark x1="20508" y1="65820" x2="51563" y2="89844"/>
                          <a14:foregroundMark x1="51563" y1="89844" x2="84375" y2="78906"/>
                          <a14:foregroundMark x1="84375" y1="78906" x2="93945" y2="31250"/>
                          <a14:foregroundMark x1="93945" y1="31250" x2="67383" y2="10156"/>
                          <a14:foregroundMark x1="67383" y1="10156" x2="34375" y2="9766"/>
                          <a14:foregroundMark x1="34375" y1="9766" x2="4492" y2="34180"/>
                          <a14:foregroundMark x1="4492" y1="34180" x2="11328" y2="74414"/>
                          <a14:foregroundMark x1="11328" y1="74414" x2="50586" y2="88086"/>
                          <a14:foregroundMark x1="50586" y1="88086" x2="63281" y2="87891"/>
                          <a14:foregroundMark x1="38281" y1="2344" x2="56641" y2="1953"/>
                          <a14:foregroundMark x1="1758" y1="40625" x2="12695" y2="79102"/>
                          <a14:foregroundMark x1="12695" y1="79102" x2="42578" y2="97852"/>
                          <a14:foregroundMark x1="42578" y1="97852" x2="71875" y2="92578"/>
                          <a14:foregroundMark x1="90039" y1="26953" x2="92578" y2="63867"/>
                          <a14:foregroundMark x1="92578" y1="63867" x2="70508" y2="92383"/>
                          <a14:foregroundMark x1="79883" y1="30273" x2="83594" y2="72266"/>
                          <a14:foregroundMark x1="79883" y1="25781" x2="80273" y2="55078"/>
                          <a14:foregroundMark x1="92773" y1="30469" x2="99414" y2="42188"/>
                          <a14:foregroundMark x1="35547" y1="23242" x2="59375" y2="48242"/>
                          <a14:foregroundMark x1="26758" y1="16602" x2="28906" y2="50586"/>
                          <a14:foregroundMark x1="28906" y1="50586" x2="77148" y2="49219"/>
                          <a14:foregroundMark x1="77148" y1="49219" x2="52930" y2="19336"/>
                          <a14:foregroundMark x1="52930" y1="19336" x2="27734" y2="20313"/>
                          <a14:foregroundMark x1="28516" y1="16406" x2="26563" y2="47461"/>
                          <a14:foregroundMark x1="26563" y1="47461" x2="54883" y2="61133"/>
                          <a14:foregroundMark x1="54883" y1="61133" x2="78320" y2="41602"/>
                          <a14:foregroundMark x1="78320" y1="41602" x2="59180" y2="17578"/>
                          <a14:foregroundMark x1="59180" y1="17578" x2="28516" y2="20117"/>
                          <a14:foregroundMark x1="28516" y1="20117" x2="45117" y2="16797"/>
                          <a14:foregroundMark x1="33398" y1="27930" x2="38672" y2="59180"/>
                          <a14:foregroundMark x1="38672" y1="59180" x2="66602" y2="41602"/>
                          <a14:foregroundMark x1="66602" y1="41602" x2="29102" y2="27344"/>
                          <a14:foregroundMark x1="29102" y1="27344" x2="47656" y2="26172"/>
                          <a14:foregroundMark x1="42773" y1="33789" x2="34961" y2="43164"/>
                          <a14:foregroundMark x1="34961" y1="43164" x2="35352" y2="42383"/>
                          <a14:foregroundMark x1="35547" y1="42188" x2="37891" y2="42578"/>
                          <a14:foregroundMark x1="27734" y1="42578" x2="31641" y2="40625"/>
                          <a14:foregroundMark x1="24219" y1="46875" x2="19922" y2="48828"/>
                          <a14:foregroundMark x1="27344" y1="52539" x2="30273" y2="58398"/>
                          <a14:foregroundMark x1="26563" y1="50000" x2="28906" y2="51563"/>
                          <a14:foregroundMark x1="24609" y1="53711" x2="20508" y2="53320"/>
                          <a14:foregroundMark x1="24805" y1="55078" x2="26758" y2="55078"/>
                          <a14:foregroundMark x1="31055" y1="54688" x2="27344" y2="58398"/>
                          <a14:foregroundMark x1="62891" y1="59180" x2="77930" y2="49414"/>
                          <a14:foregroundMark x1="42188" y1="51172" x2="47070" y2="31836"/>
                          <a14:foregroundMark x1="35156" y1="75195" x2="62305" y2="71484"/>
                          <a14:foregroundMark x1="32227" y1="67773" x2="65625" y2="76367"/>
                          <a14:foregroundMark x1="61719" y1="68750" x2="46094" y2="71094"/>
                          <a14:foregroundMark x1="43164" y1="78125" x2="57227" y2="71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9893" y="-1599164"/>
              <a:ext cx="1043308" cy="1043308"/>
            </a:xfrm>
            <a:prstGeom prst="rect">
              <a:avLst/>
            </a:prstGeom>
          </p:spPr>
        </p:pic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05CECA59-2BE3-E48B-EFCB-24E0CC16CD02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grafis yang fleksibel untuk platform Windows sehingga dapat dibaca oleh program grafis </a:t>
              </a:r>
              <a:r>
                <a:rPr lang="id-ID" sz="1200" dirty="0" err="1">
                  <a:solidFill>
                    <a:schemeClr val="bg1"/>
                  </a:solidFill>
                </a:rPr>
                <a:t>manapun</a:t>
              </a:r>
              <a:r>
                <a:rPr lang="id-ID" sz="1200" dirty="0">
                  <a:solidFill>
                    <a:schemeClr val="bg1"/>
                  </a:solidFill>
                </a:rPr>
                <a:t>. Format ini mampu menyimpan informasi dengan kualitas tingkat 1 bit sampai 24 bit. Kelemahan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adalah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ada kendala dalam pertukaran platform. </a:t>
              </a:r>
            </a:p>
          </p:txBody>
        </p:sp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4CE14CD-1D31-2D58-7764-C2BC4FA6A985}"/>
                </a:ext>
              </a:extLst>
            </p:cNvPr>
            <p:cNvSpPr txBox="1"/>
            <p:nvPr/>
          </p:nvSpPr>
          <p:spPr>
            <a:xfrm>
              <a:off x="-3152325" y="-1715333"/>
              <a:ext cx="1379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meyimpan</a:t>
              </a:r>
              <a:r>
                <a:rPr lang="id-ID" sz="1200" dirty="0">
                  <a:solidFill>
                    <a:schemeClr val="bg1"/>
                  </a:solidFill>
                </a:rPr>
                <a:t> gambar dalam mode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ambar 36">
              <a:extLst>
                <a:ext uri="{FF2B5EF4-FFF2-40B4-BE49-F238E27FC236}">
                  <a16:creationId xmlns:a16="http://schemas.microsoft.com/office/drawing/2014/main" id="{D99BA58F-5F31-43B3-7FA3-5502418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6875" l="3711" r="97070">
                          <a14:foregroundMark x1="6836" y1="27148" x2="20703" y2="12109"/>
                          <a14:foregroundMark x1="20703" y1="12109" x2="45898" y2="3320"/>
                          <a14:foregroundMark x1="45898" y1="3320" x2="58984" y2="2539"/>
                          <a14:foregroundMark x1="58984" y1="2539" x2="81836" y2="16406"/>
                          <a14:foregroundMark x1="81836" y1="16406" x2="93359" y2="29883"/>
                          <a14:foregroundMark x1="93359" y1="29883" x2="98242" y2="43945"/>
                          <a14:foregroundMark x1="98242" y1="43945" x2="96094" y2="60352"/>
                          <a14:foregroundMark x1="96094" y1="60352" x2="76953" y2="89648"/>
                          <a14:foregroundMark x1="76953" y1="89648" x2="63477" y2="98242"/>
                          <a14:foregroundMark x1="63477" y1="98242" x2="52148" y2="95313"/>
                          <a14:foregroundMark x1="52148" y1="95313" x2="42188" y2="96484"/>
                          <a14:foregroundMark x1="42188" y1="96484" x2="22266" y2="90234"/>
                          <a14:foregroundMark x1="22266" y1="90234" x2="9570" y2="78320"/>
                          <a14:foregroundMark x1="9570" y1="78320" x2="1172" y2="42578"/>
                          <a14:foregroundMark x1="1172" y1="42578" x2="3906" y2="31641"/>
                          <a14:foregroundMark x1="3906" y1="31641" x2="7227" y2="26172"/>
                          <a14:foregroundMark x1="9988" y1="20608" x2="28906" y2="6055"/>
                          <a14:foregroundMark x1="28906" y1="6055" x2="56445" y2="586"/>
                          <a14:foregroundMark x1="56445" y1="586" x2="67383" y2="3516"/>
                          <a14:foregroundMark x1="67383" y1="3516" x2="73242" y2="10156"/>
                          <a14:foregroundMark x1="88477" y1="31055" x2="92578" y2="67188"/>
                          <a14:foregroundMark x1="92578" y1="67188" x2="67383" y2="96484"/>
                          <a14:foregroundMark x1="67383" y1="96484" x2="45117" y2="96875"/>
                          <a14:foregroundMark x1="45117" y1="96875" x2="25781" y2="90234"/>
                          <a14:foregroundMark x1="82422" y1="74805" x2="93555" y2="66211"/>
                          <a14:foregroundMark x1="93555" y1="66211" x2="97070" y2="54883"/>
                          <a14:foregroundMark x1="97070" y1="54883" x2="89844" y2="31445"/>
                          <a14:foregroundMark x1="25195" y1="27344" x2="69922" y2="24805"/>
                          <a14:foregroundMark x1="25000" y1="25781" x2="66016" y2="24023"/>
                          <a14:foregroundMark x1="26563" y1="28320" x2="43164" y2="28711"/>
                          <a14:foregroundMark x1="43164" y1="28711" x2="80273" y2="27344"/>
                          <a14:foregroundMark x1="27148" y1="25586" x2="40234" y2="21289"/>
                          <a14:foregroundMark x1="23242" y1="40039" x2="88477" y2="50000"/>
                          <a14:foregroundMark x1="88477" y1="50000" x2="34961" y2="61523"/>
                          <a14:foregroundMark x1="34961" y1="61523" x2="76172" y2="72070"/>
                          <a14:foregroundMark x1="34375" y1="89063" x2="36328" y2="15820"/>
                          <a14:foregroundMark x1="36328" y1="15820" x2="51172" y2="69336"/>
                          <a14:foregroundMark x1="51172" y1="69336" x2="66016" y2="46680"/>
                          <a14:foregroundMark x1="66016" y1="46680" x2="71680" y2="84180"/>
                          <a14:foregroundMark x1="28516" y1="88477" x2="31055" y2="25781"/>
                          <a14:foregroundMark x1="31055" y1="25781" x2="42773" y2="37891"/>
                          <a14:foregroundMark x1="42773" y1="37891" x2="81641" y2="36328"/>
                          <a14:foregroundMark x1="40039" y1="41016" x2="44141" y2="75195"/>
                          <a14:foregroundMark x1="44141" y1="75195" x2="88502" y2="76042"/>
                          <a14:foregroundMark x1="44922" y1="58594" x2="43164" y2="46484"/>
                          <a14:foregroundMark x1="43164" y1="46484" x2="42969" y2="46484"/>
                          <a14:backgroundMark x1="94531" y1="76758" x2="94531" y2="76758"/>
                          <a14:backgroundMark x1="94727" y1="75781" x2="90039" y2="80273"/>
                          <a14:backgroundMark x1="7422" y1="23633" x2="9180" y2="19336"/>
                          <a14:backgroundMark x1="7617" y1="22852" x2="10352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1771" y="-1599164"/>
              <a:ext cx="1043308" cy="1043308"/>
            </a:xfrm>
            <a:prstGeom prst="rect">
              <a:avLst/>
            </a:prstGeom>
          </p:spPr>
        </p:pic>
        <p:sp>
          <p:nvSpPr>
            <p:cNvPr id="38" name="Kotak Teks 37">
              <a:extLst>
                <a:ext uri="{FF2B5EF4-FFF2-40B4-BE49-F238E27FC236}">
                  <a16:creationId xmlns:a16="http://schemas.microsoft.com/office/drawing/2014/main" id="{C5457044-14DD-754F-1975-301E27F32C2F}"/>
                </a:ext>
              </a:extLst>
            </p:cNvPr>
            <p:cNvSpPr txBox="1"/>
            <p:nvPr/>
          </p:nvSpPr>
          <p:spPr>
            <a:xfrm>
              <a:off x="-185088" y="-3403505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sering digunakan untuk keperluan pertukaran dokumen antar program grafis. Selain itu,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 pula </a:t>
              </a:r>
              <a:r>
                <a:rPr lang="id-ID" sz="1200" dirty="0" err="1">
                  <a:solidFill>
                    <a:schemeClr val="bg1"/>
                  </a:solidFill>
                </a:rPr>
                <a:t>digunaka</a:t>
              </a:r>
              <a:r>
                <a:rPr lang="id-ID" sz="1200" dirty="0">
                  <a:solidFill>
                    <a:schemeClr val="bg1"/>
                  </a:solidFill>
                </a:rPr>
                <a:t> ketika </a:t>
              </a:r>
              <a:r>
                <a:rPr lang="id-ID" sz="1200" dirty="0" err="1">
                  <a:solidFill>
                    <a:schemeClr val="bg1"/>
                  </a:solidFill>
                </a:rPr>
                <a:t>ingi</a:t>
              </a:r>
              <a:r>
                <a:rPr lang="id-ID" sz="1200" dirty="0">
                  <a:solidFill>
                    <a:schemeClr val="bg1"/>
                  </a:solidFill>
                </a:rPr>
                <a:t> mencetak gambar. Keunggulan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bahasa </a:t>
              </a:r>
              <a:r>
                <a:rPr lang="id-ID" sz="1200" dirty="0" err="1">
                  <a:solidFill>
                    <a:schemeClr val="bg1"/>
                  </a:solidFill>
                </a:rPr>
                <a:t>postscript</a:t>
              </a:r>
              <a:r>
                <a:rPr lang="id-ID" sz="1200" dirty="0">
                  <a:solidFill>
                    <a:schemeClr val="bg1"/>
                  </a:solidFill>
                </a:rPr>
                <a:t> sehingga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oleh hampir semua program persiapan cetak. </a:t>
              </a:r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CADBBC69-DC03-36D4-7E4D-5291D6E7AF6F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PSD (</a:t>
              </a:r>
              <a:r>
                <a:rPr lang="id-ID" sz="1600" dirty="0" err="1">
                  <a:solidFill>
                    <a:schemeClr val="bg1"/>
                  </a:solidFill>
                </a:rPr>
                <a:t>Photoshop</a:t>
              </a:r>
              <a:r>
                <a:rPr lang="id-ID" sz="1600" dirty="0">
                  <a:solidFill>
                    <a:schemeClr val="bg1"/>
                  </a:solidFill>
                </a:rPr>
                <a:t> </a:t>
              </a:r>
              <a:r>
                <a:rPr lang="id-ID" sz="1600" dirty="0" err="1">
                  <a:solidFill>
                    <a:schemeClr val="bg1"/>
                  </a:solidFill>
                </a:rPr>
                <a:t>Document</a:t>
              </a:r>
              <a:r>
                <a:rPr lang="id-ID" sz="1600" dirty="0">
                  <a:solidFill>
                    <a:schemeClr val="bg1"/>
                  </a:solidFill>
                </a:rPr>
                <a:t>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951E521E-F035-2D45-9FEC-2F5E16DA2BAA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63C808A2-1470-D08F-1754-C0DD24532C94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BMP (</a:t>
              </a:r>
              <a:r>
                <a:rPr lang="id-ID" b="1" dirty="0" err="1">
                  <a:solidFill>
                    <a:schemeClr val="bg1"/>
                  </a:solidFill>
                </a:rPr>
                <a:t>Bitmap</a:t>
              </a:r>
              <a:r>
                <a:rPr lang="id-ID" b="1" dirty="0">
                  <a:solidFill>
                    <a:schemeClr val="bg1"/>
                  </a:solidFill>
                </a:rPr>
                <a:t> </a:t>
              </a:r>
              <a:r>
                <a:rPr lang="id-ID" b="1" dirty="0" err="1">
                  <a:solidFill>
                    <a:schemeClr val="bg1"/>
                  </a:solidFill>
                </a:rPr>
                <a:t>Image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94B23EE1-2CD0-E1E2-790A-BBAF2F532EB4}"/>
                </a:ext>
              </a:extLst>
            </p:cNvPr>
            <p:cNvSpPr txBox="1"/>
            <p:nvPr/>
          </p:nvSpPr>
          <p:spPr>
            <a:xfrm>
              <a:off x="-251151" y="-1766078"/>
              <a:ext cx="16227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</a:p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menyimpan gambar dengan mode warna RGB, CMYK, Lab, </a:t>
              </a:r>
              <a:r>
                <a:rPr lang="id-ID" sz="1200" dirty="0" err="1">
                  <a:solidFill>
                    <a:schemeClr val="bg1"/>
                  </a:solidFill>
                </a:rPr>
                <a:t>Duotone,Grayscale,Indexed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serta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D574D847-0F53-D4AD-23FF-17527EF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6" b="95703" l="1758" r="96875">
                          <a14:foregroundMark x1="9375" y1="66797" x2="4688" y2="54688"/>
                          <a14:foregroundMark x1="4688" y1="54688" x2="5664" y2="33008"/>
                          <a14:foregroundMark x1="5664" y1="33008" x2="13867" y2="18945"/>
                          <a14:foregroundMark x1="13867" y1="18945" x2="33203" y2="7031"/>
                          <a14:foregroundMark x1="33203" y1="7031" x2="52344" y2="5859"/>
                          <a14:foregroundMark x1="52344" y1="5859" x2="69531" y2="9961"/>
                          <a14:foregroundMark x1="69531" y1="9961" x2="82617" y2="23047"/>
                          <a14:foregroundMark x1="82617" y1="23047" x2="90625" y2="38477"/>
                          <a14:foregroundMark x1="90625" y1="38477" x2="92122" y2="77188"/>
                          <a14:foregroundMark x1="74422" y1="92677" x2="73828" y2="92969"/>
                          <a14:foregroundMark x1="71036" y1="93386" x2="47656" y2="96875"/>
                          <a14:foregroundMark x1="73828" y1="92969" x2="73688" y2="92990"/>
                          <a14:foregroundMark x1="47656" y1="96875" x2="16406" y2="84766"/>
                          <a14:foregroundMark x1="16406" y1="84766" x2="3320" y2="58203"/>
                          <a14:foregroundMark x1="3320" y1="58203" x2="2148" y2="46289"/>
                          <a14:foregroundMark x1="5859" y1="43945" x2="49609" y2="12109"/>
                          <a14:foregroundMark x1="11133" y1="64453" x2="17773" y2="32031"/>
                          <a14:foregroundMark x1="17773" y1="32031" x2="33594" y2="16992"/>
                          <a14:foregroundMark x1="33594" y1="16992" x2="58594" y2="11719"/>
                          <a14:foregroundMark x1="58594" y1="11719" x2="71875" y2="20898"/>
                          <a14:foregroundMark x1="71875" y1="20898" x2="84375" y2="55078"/>
                          <a14:foregroundMark x1="84375" y1="55078" x2="77344" y2="75586"/>
                          <a14:foregroundMark x1="77344" y1="75586" x2="45898" y2="87891"/>
                          <a14:foregroundMark x1="45898" y1="87891" x2="23438" y2="74609"/>
                          <a14:foregroundMark x1="23438" y1="74609" x2="7422" y2="52539"/>
                          <a14:foregroundMark x1="7227" y1="43164" x2="42383" y2="5078"/>
                          <a14:foregroundMark x1="42383" y1="5078" x2="62500" y2="5469"/>
                          <a14:foregroundMark x1="62500" y1="5469" x2="82617" y2="16016"/>
                          <a14:foregroundMark x1="82617" y1="16016" x2="91992" y2="42188"/>
                          <a14:foregroundMark x1="91992" y1="42188" x2="90234" y2="80078"/>
                          <a14:foregroundMark x1="28711" y1="91992" x2="38867" y2="92969"/>
                          <a14:foregroundMark x1="38867" y1="92969" x2="82227" y2="79883"/>
                          <a14:foregroundMark x1="82227" y1="79883" x2="91797" y2="73438"/>
                          <a14:foregroundMark x1="91797" y1="73438" x2="91797" y2="73438"/>
                          <a14:foregroundMark x1="91797" y1="73438" x2="95117" y2="53711"/>
                          <a14:foregroundMark x1="95117" y1="53711" x2="92383" y2="32031"/>
                          <a14:foregroundMark x1="92383" y1="32031" x2="88086" y2="25391"/>
                          <a14:foregroundMark x1="30859" y1="11523" x2="59570" y2="4688"/>
                          <a14:foregroundMark x1="70926" y1="7391" x2="71875" y2="7617"/>
                          <a14:foregroundMark x1="59570" y1="4688" x2="69891" y2="7145"/>
                          <a14:foregroundMark x1="71875" y1="7617" x2="72656" y2="8203"/>
                          <a14:foregroundMark x1="23438" y1="18359" x2="29883" y2="8398"/>
                          <a14:foregroundMark x1="29883" y1="8398" x2="47070" y2="1367"/>
                          <a14:foregroundMark x1="47070" y1="1367" x2="64453" y2="5664"/>
                          <a14:foregroundMark x1="64453" y1="5664" x2="73828" y2="10938"/>
                          <a14:foregroundMark x1="74805" y1="7813" x2="69084" y2="3796"/>
                          <a14:foregroundMark x1="60491" y1="662" x2="60050" y2="602"/>
                          <a14:foregroundMark x1="55664" y1="0" x2="38086" y2="4688"/>
                          <a14:foregroundMark x1="38086" y1="4688" x2="34570" y2="7031"/>
                          <a14:foregroundMark x1="37500" y1="4883" x2="48242" y2="781"/>
                          <a14:foregroundMark x1="48242" y1="781" x2="57317" y2="3007"/>
                          <a14:foregroundMark x1="92188" y1="69141" x2="98633" y2="53125"/>
                          <a14:foregroundMark x1="98633" y1="53125" x2="95703" y2="38281"/>
                          <a14:foregroundMark x1="95703" y1="38281" x2="92578" y2="31641"/>
                          <a14:foregroundMark x1="97070" y1="57422" x2="96875" y2="42969"/>
                          <a14:foregroundMark x1="96875" y1="42969" x2="95508" y2="40234"/>
                          <a14:foregroundMark x1="37500" y1="96094" x2="51758" y2="98828"/>
                          <a14:foregroundMark x1="51758" y1="98828" x2="71956" y2="94535"/>
                          <a14:foregroundMark x1="41016" y1="97266" x2="58984" y2="95703"/>
                          <a14:foregroundMark x1="58984" y1="95703" x2="60547" y2="95117"/>
                          <a14:foregroundMark x1="28516" y1="25391" x2="37891" y2="68945"/>
                          <a14:foregroundMark x1="37891" y1="68945" x2="45508" y2="62500"/>
                          <a14:foregroundMark x1="45508" y1="62500" x2="40625" y2="14258"/>
                          <a14:foregroundMark x1="40625" y1="14258" x2="59180" y2="44141"/>
                          <a14:foregroundMark x1="59180" y1="44141" x2="60742" y2="70313"/>
                          <a14:foregroundMark x1="60742" y1="70313" x2="65625" y2="21484"/>
                          <a14:foregroundMark x1="65625" y1="21484" x2="62891" y2="13477"/>
                          <a14:foregroundMark x1="43555" y1="25391" x2="69531" y2="30469"/>
                          <a14:foregroundMark x1="69531" y1="30469" x2="78711" y2="42188"/>
                          <a14:foregroundMark x1="78711" y1="42188" x2="61719" y2="70703"/>
                          <a14:foregroundMark x1="61719" y1="70703" x2="58203" y2="73438"/>
                          <a14:foregroundMark x1="45703" y1="24219" x2="73438" y2="30859"/>
                          <a14:foregroundMark x1="73438" y1="30859" x2="42578" y2="42773"/>
                          <a14:foregroundMark x1="42578" y1="42773" x2="54688" y2="36328"/>
                          <a14:foregroundMark x1="54688" y1="36328" x2="54883" y2="36328"/>
                          <a14:foregroundMark x1="55078" y1="17188" x2="77539" y2="28516"/>
                          <a14:foregroundMark x1="61133" y1="29297" x2="36719" y2="45313"/>
                          <a14:foregroundMark x1="36719" y1="45313" x2="35742" y2="45313"/>
                          <a14:foregroundMark x1="21484" y1="53320" x2="38672" y2="34180"/>
                          <a14:foregroundMark x1="38672" y1="34180" x2="26172" y2="68555"/>
                          <a14:foregroundMark x1="26172" y1="68555" x2="27930" y2="48438"/>
                          <a14:foregroundMark x1="27930" y1="48438" x2="37500" y2="66797"/>
                          <a14:foregroundMark x1="37500" y1="66797" x2="59375" y2="70508"/>
                          <a14:foregroundMark x1="59375" y1="70508" x2="45508" y2="66016"/>
                          <a14:foregroundMark x1="45508" y1="66016" x2="54102" y2="75195"/>
                          <a14:foregroundMark x1="54102" y1="75195" x2="70898" y2="69922"/>
                          <a14:foregroundMark x1="70898" y1="69922" x2="71289" y2="69727"/>
                          <a14:foregroundMark x1="38477" y1="40039" x2="45117" y2="91406"/>
                          <a14:foregroundMark x1="45117" y1="91406" x2="45117" y2="91406"/>
                          <a14:foregroundMark x1="24414" y1="75195" x2="87891" y2="71875"/>
                          <a14:foregroundMark x1="83398" y1="66016" x2="55469" y2="62891"/>
                          <a14:foregroundMark x1="22461" y1="67578" x2="51563" y2="66602"/>
                          <a14:foregroundMark x1="29688" y1="66797" x2="54688" y2="61719"/>
                          <a14:foregroundMark x1="54688" y1="61719" x2="64063" y2="66016"/>
                          <a14:foregroundMark x1="64063" y1="66016" x2="60352" y2="78516"/>
                          <a14:foregroundMark x1="60352" y1="78516" x2="41406" y2="77930"/>
                          <a14:foregroundMark x1="41406" y1="77930" x2="30859" y2="71094"/>
                          <a14:foregroundMark x1="30859" y1="71094" x2="27734" y2="65820"/>
                          <a14:backgroundMark x1="69141" y1="3906" x2="60352" y2="391"/>
                          <a14:backgroundMark x1="65430" y1="1953" x2="61914" y2="586"/>
                          <a14:backgroundMark x1="60156" y1="781" x2="55664" y2="195"/>
                          <a14:backgroundMark x1="73633" y1="96484" x2="79102" y2="93359"/>
                          <a14:backgroundMark x1="74609" y1="94141" x2="74609" y2="94141"/>
                          <a14:backgroundMark x1="74609" y1="94141" x2="72266" y2="94922"/>
                          <a14:backgroundMark x1="73438" y1="94531" x2="80078" y2="92383"/>
                          <a14:backgroundMark x1="83789" y1="89453" x2="92188" y2="81836"/>
                          <a14:backgroundMark x1="92188" y1="81836" x2="83398" y2="90430"/>
                          <a14:backgroundMark x1="89453" y1="82422" x2="94922" y2="75586"/>
                          <a14:backgroundMark x1="89844" y1="82422" x2="92969" y2="769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608" y="-1599164"/>
              <a:ext cx="1043308" cy="1043308"/>
            </a:xfrm>
            <a:prstGeom prst="rect">
              <a:avLst/>
            </a:prstGeom>
          </p:spPr>
        </p:pic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B04075F2-616F-DBE0-7524-E3BF0FBB9204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JPEG adalah metode standar yang digunakan dalam </a:t>
              </a:r>
              <a:r>
                <a:rPr lang="id-ID" sz="1200" dirty="0" err="1">
                  <a:solidFill>
                    <a:schemeClr val="bg1"/>
                  </a:solidFill>
                </a:rPr>
                <a:t>pengkompresian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photograpics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images</a:t>
              </a:r>
              <a:r>
                <a:rPr lang="id-ID" sz="1200" dirty="0">
                  <a:solidFill>
                    <a:schemeClr val="bg1"/>
                  </a:solidFill>
                </a:rPr>
                <a:t>. JPEG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Joint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Photographics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objek dengan tingkat kualitas sesuai dengan pilihan yang </a:t>
              </a:r>
              <a:r>
                <a:rPr lang="id-ID" sz="1200" dirty="0" err="1">
                  <a:solidFill>
                    <a:schemeClr val="bg1"/>
                  </a:solidFill>
                </a:rPr>
                <a:t>disediakan.Format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Kotak Teks 46">
              <a:extLst>
                <a:ext uri="{FF2B5EF4-FFF2-40B4-BE49-F238E27FC236}">
                  <a16:creationId xmlns:a16="http://schemas.microsoft.com/office/drawing/2014/main" id="{886C081E-39E0-421A-A5EC-3496A1B90FED}"/>
                </a:ext>
              </a:extLst>
            </p:cNvPr>
            <p:cNvSpPr txBox="1"/>
            <p:nvPr/>
          </p:nvSpPr>
          <p:spPr>
            <a:xfrm>
              <a:off x="2852523" y="-3696337"/>
              <a:ext cx="339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JPG/JPEG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(Joint Photographic Expert Group)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43D6BFB-6874-3ECE-291A-6B512483C32C}"/>
                </a:ext>
              </a:extLst>
            </p:cNvPr>
            <p:cNvSpPr txBox="1"/>
            <p:nvPr/>
          </p:nvSpPr>
          <p:spPr>
            <a:xfrm>
              <a:off x="2703140" y="-1955105"/>
              <a:ext cx="1536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sering dimanfaatkan untuk menyimpan gambar yang akan digunakan untuk keperluan halaman web, multimedia, dan publikasi elektronik lainnya.</a:t>
              </a:r>
              <a:endParaRPr lang="id-ID" sz="1200" dirty="0"/>
            </a:p>
          </p:txBody>
        </p:sp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FF438F2F-6322-983E-97BA-D8B63510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67" b="99219" l="3125" r="98633">
                          <a14:foregroundMark x1="29973" y1="5582" x2="67251" y2="3289"/>
                          <a14:foregroundMark x1="96801" y1="35698" x2="96103" y2="69873"/>
                          <a14:foregroundMark x1="64785" y1="97596" x2="30588" y2="96007"/>
                          <a14:foregroundMark x1="3351" y1="66283" x2="3439" y2="37167"/>
                          <a14:foregroundMark x1="24415" y1="10268" x2="31641" y2="9766"/>
                          <a14:foregroundMark x1="31641" y1="9766" x2="74060" y2="10734"/>
                          <a14:foregroundMark x1="74476" y1="10946" x2="82227" y2="36523"/>
                          <a14:foregroundMark x1="82227" y1="36523" x2="75195" y2="73438"/>
                          <a14:foregroundMark x1="75195" y1="73438" x2="23828" y2="83398"/>
                          <a14:foregroundMark x1="23828" y1="83398" x2="24414" y2="25586"/>
                          <a14:foregroundMark x1="24414" y1="25586" x2="76367" y2="16602"/>
                          <a14:foregroundMark x1="76367" y1="16602" x2="88206" y2="23236"/>
                          <a14:foregroundMark x1="97332" y1="35411" x2="85352" y2="78711"/>
                          <a14:foregroundMark x1="85352" y1="78711" x2="32422" y2="81250"/>
                          <a14:foregroundMark x1="32422" y1="81250" x2="6836" y2="65820"/>
                          <a14:foregroundMark x1="6836" y1="65820" x2="6836" y2="65820"/>
                          <a14:foregroundMark x1="32031" y1="13477" x2="17383" y2="35742"/>
                          <a14:foregroundMark x1="17383" y1="35742" x2="26563" y2="70508"/>
                          <a14:foregroundMark x1="26563" y1="70508" x2="42188" y2="91016"/>
                          <a14:foregroundMark x1="42188" y1="91016" x2="67967" y2="95113"/>
                          <a14:foregroundMark x1="79008" y1="89619" x2="85760" y2="84014"/>
                          <a14:foregroundMark x1="91371" y1="72525" x2="85156" y2="35742"/>
                          <a14:foregroundMark x1="29688" y1="90430" x2="13672" y2="45898"/>
                          <a14:foregroundMark x1="13672" y1="45898" x2="16349" y2="15487"/>
                          <a14:foregroundMark x1="20196" y1="12998" x2="39258" y2="3711"/>
                          <a14:foregroundMark x1="39258" y1="3711" x2="55859" y2="1563"/>
                          <a14:foregroundMark x1="55859" y1="1563" x2="66063" y2="4596"/>
                          <a14:foregroundMark x1="74917" y1="11171" x2="80469" y2="17578"/>
                          <a14:foregroundMark x1="80469" y1="17578" x2="93555" y2="46680"/>
                          <a14:foregroundMark x1="88086" y1="46875" x2="74023" y2="88086"/>
                          <a14:foregroundMark x1="74023" y1="88086" x2="38086" y2="91016"/>
                          <a14:foregroundMark x1="38086" y1="91016" x2="17578" y2="75781"/>
                          <a14:foregroundMark x1="17578" y1="75781" x2="4688" y2="57031"/>
                          <a14:foregroundMark x1="4688" y1="57031" x2="9375" y2="25000"/>
                          <a14:foregroundMark x1="9375" y1="25000" x2="16992" y2="17969"/>
                          <a14:foregroundMark x1="6445" y1="65625" x2="24219" y2="88672"/>
                          <a14:foregroundMark x1="24219" y1="88672" x2="37500" y2="97852"/>
                          <a14:foregroundMark x1="37500" y1="97852" x2="51172" y2="99414"/>
                          <a14:foregroundMark x1="51172" y1="99414" x2="58203" y2="98828"/>
                          <a14:foregroundMark x1="26563" y1="75781" x2="80469" y2="67188"/>
                          <a14:foregroundMark x1="80469" y1="67188" x2="80859" y2="67188"/>
                          <a14:foregroundMark x1="56641" y1="85156" x2="31641" y2="59180"/>
                          <a14:foregroundMark x1="31641" y1="59180" x2="31250" y2="58789"/>
                          <a14:foregroundMark x1="30469" y1="81055" x2="49609" y2="66602"/>
                          <a14:foregroundMark x1="28516" y1="64844" x2="56055" y2="20898"/>
                          <a14:foregroundMark x1="38672" y1="5078" x2="75781" y2="69922"/>
                          <a14:foregroundMark x1="75781" y1="69922" x2="75977" y2="69922"/>
                          <a14:foregroundMark x1="32227" y1="9570" x2="41602" y2="2148"/>
                          <a14:foregroundMark x1="41602" y1="2148" x2="56836" y2="1367"/>
                          <a14:foregroundMark x1="56836" y1="1367" x2="63281" y2="4688"/>
                          <a14:foregroundMark x1="38281" y1="13086" x2="41016" y2="82422"/>
                          <a14:foregroundMark x1="74805" y1="21680" x2="36133" y2="69727"/>
                          <a14:foregroundMark x1="36133" y1="69727" x2="35742" y2="70313"/>
                          <a14:foregroundMark x1="19141" y1="45898" x2="87109" y2="46680"/>
                          <a14:foregroundMark x1="87109" y1="46680" x2="87500" y2="46289"/>
                          <a14:foregroundMark x1="66992" y1="16406" x2="62695" y2="66406"/>
                          <a14:foregroundMark x1="17969" y1="40039" x2="53320" y2="34766"/>
                          <a14:foregroundMark x1="53320" y1="34766" x2="73242" y2="34766"/>
                          <a14:foregroundMark x1="73242" y1="34766" x2="74609" y2="35547"/>
                          <a14:foregroundMark x1="81641" y1="33984" x2="51563" y2="69141"/>
                          <a14:foregroundMark x1="31250" y1="23047" x2="31836" y2="74805"/>
                          <a14:backgroundMark x1="17578" y1="3711" x2="5859" y2="18555"/>
                          <a14:backgroundMark x1="977" y1="31445" x2="17383" y2="2930"/>
                          <a14:backgroundMark x1="3320" y1="10938" x2="3711" y2="29102"/>
                          <a14:backgroundMark x1="3711" y1="29102" x2="195" y2="35547"/>
                          <a14:backgroundMark x1="5078" y1="8594" x2="17383" y2="5859"/>
                          <a14:backgroundMark x1="13281" y1="14844" x2="29883" y2="4102"/>
                          <a14:backgroundMark x1="28711" y1="4102" x2="15234" y2="9766"/>
                          <a14:backgroundMark x1="67578" y1="2930" x2="86719" y2="12695"/>
                          <a14:backgroundMark x1="86719" y1="12695" x2="99609" y2="34180"/>
                          <a14:backgroundMark x1="99609" y1="34180" x2="99609" y2="34766"/>
                          <a14:backgroundMark x1="98047" y1="24609" x2="86914" y2="586"/>
                          <a14:backgroundMark x1="88281" y1="10156" x2="98438" y2="14648"/>
                          <a14:backgroundMark x1="98438" y1="14648" x2="98438" y2="14648"/>
                          <a14:backgroundMark x1="95898" y1="10938" x2="97461" y2="24023"/>
                          <a14:backgroundMark x1="88281" y1="85156" x2="97266" y2="74219"/>
                          <a14:backgroundMark x1="97070" y1="70313" x2="88867" y2="87109"/>
                          <a14:backgroundMark x1="88867" y1="87109" x2="78711" y2="95313"/>
                          <a14:backgroundMark x1="78711" y1="95313" x2="66602" y2="99805"/>
                          <a14:backgroundMark x1="66602" y1="99805" x2="66602" y2="99805"/>
                          <a14:backgroundMark x1="66602" y1="98633" x2="78711" y2="92578"/>
                          <a14:backgroundMark x1="75000" y1="97266" x2="96680" y2="99609"/>
                          <a14:backgroundMark x1="95703" y1="81836" x2="97070" y2="91797"/>
                          <a14:backgroundMark x1="97070" y1="91797" x2="96094" y2="85156"/>
                          <a14:backgroundMark x1="96094" y1="85156" x2="95313" y2="95898"/>
                          <a14:backgroundMark x1="95313" y1="95898" x2="95898" y2="89258"/>
                          <a14:backgroundMark x1="96680" y1="71484" x2="95898" y2="70508"/>
                          <a14:backgroundMark x1="1172" y1="67188" x2="11328" y2="90234"/>
                          <a14:backgroundMark x1="17578" y1="92188" x2="28711" y2="98047"/>
                          <a14:backgroundMark x1="21094" y1="95313" x2="5664" y2="91797"/>
                          <a14:backgroundMark x1="5664" y1="91797" x2="4492" y2="90234"/>
                          <a14:backgroundMark x1="4492" y1="90234" x2="5859" y2="86914"/>
                          <a14:backgroundMark x1="4492" y1="83594" x2="8398" y2="93164"/>
                          <a14:backgroundMark x1="8398" y1="93164" x2="4492" y2="87891"/>
                          <a14:backgroundMark x1="6250" y1="90039" x2="6445" y2="99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34" y="-1588093"/>
              <a:ext cx="1043308" cy="1043308"/>
            </a:xfrm>
            <a:prstGeom prst="rect">
              <a:avLst/>
            </a:prstGeom>
          </p:spPr>
        </p:pic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FA55FFBD-697F-B652-2A8B-4E5C0CAD8FBD}"/>
                </a:ext>
              </a:extLst>
            </p:cNvPr>
            <p:cNvSpPr txBox="1"/>
            <p:nvPr/>
          </p:nvSpPr>
          <p:spPr>
            <a:xfrm>
              <a:off x="5748903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hanya mampu menyimpan dalam 8 bit (hanya mendukung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standar untuk publikasi elektronik dan internet.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mampu menyimpan animasi dua dimensi yang akan dipublikasikan pada internet desain halaman web dan publikasi 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2603093D-E6FC-5ADB-3BF6-555B82D5BB81}"/>
                </a:ext>
              </a:extLst>
            </p:cNvPr>
            <p:cNvSpPr txBox="1"/>
            <p:nvPr/>
          </p:nvSpPr>
          <p:spPr>
            <a:xfrm>
              <a:off x="5949369" y="-3696337"/>
              <a:ext cx="2992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GIF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4CBE8B33-43D2-DE5F-E467-0D9084CAB88D}"/>
                </a:ext>
              </a:extLst>
            </p:cNvPr>
            <p:cNvSpPr txBox="1"/>
            <p:nvPr/>
          </p:nvSpPr>
          <p:spPr>
            <a:xfrm>
              <a:off x="5703108" y="-1593589"/>
              <a:ext cx="1704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elektronik.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 dengan ukuran kecil menggunakan kompresi LZW</a:t>
              </a:r>
            </a:p>
          </p:txBody>
        </p:sp>
        <p:pic>
          <p:nvPicPr>
            <p:cNvPr id="57" name="Gambar 56">
              <a:extLst>
                <a:ext uri="{FF2B5EF4-FFF2-40B4-BE49-F238E27FC236}">
                  <a16:creationId xmlns:a16="http://schemas.microsoft.com/office/drawing/2014/main" id="{C24AADC9-F001-484C-16F2-AB18650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055" b="95313" l="6055" r="94922">
                          <a14:foregroundMark x1="13281" y1="71484" x2="5078" y2="56641"/>
                          <a14:foregroundMark x1="5078" y1="56641" x2="5664" y2="44336"/>
                          <a14:foregroundMark x1="5664" y1="44336" x2="9766" y2="32813"/>
                          <a14:foregroundMark x1="9766" y1="32813" x2="25391" y2="16602"/>
                          <a14:foregroundMark x1="25391" y1="16602" x2="46875" y2="9180"/>
                          <a14:foregroundMark x1="46875" y1="9180" x2="59375" y2="10156"/>
                          <a14:foregroundMark x1="59375" y1="10156" x2="74023" y2="16992"/>
                          <a14:foregroundMark x1="74023" y1="16992" x2="85938" y2="31250"/>
                          <a14:foregroundMark x1="85938" y1="31250" x2="94336" y2="49805"/>
                          <a14:foregroundMark x1="94336" y1="49805" x2="88672" y2="69141"/>
                          <a14:foregroundMark x1="88672" y1="69141" x2="74023" y2="81445"/>
                          <a14:foregroundMark x1="74023" y1="81445" x2="55859" y2="87891"/>
                          <a14:foregroundMark x1="55859" y1="87891" x2="31250" y2="88867"/>
                          <a14:foregroundMark x1="31250" y1="88867" x2="21094" y2="81055"/>
                          <a14:foregroundMark x1="21094" y1="81055" x2="12891" y2="70508"/>
                          <a14:foregroundMark x1="15234" y1="74414" x2="6055" y2="47266"/>
                          <a14:foregroundMark x1="6055" y1="47266" x2="21680" y2="25000"/>
                          <a14:foregroundMark x1="34766" y1="10938" x2="43555" y2="4492"/>
                          <a14:foregroundMark x1="43555" y1="4492" x2="53906" y2="6055"/>
                          <a14:foregroundMark x1="53906" y1="6055" x2="57813" y2="8203"/>
                          <a14:foregroundMark x1="30469" y1="87305" x2="38672" y2="93945"/>
                          <a14:foregroundMark x1="38672" y1="93945" x2="51367" y2="95313"/>
                          <a14:foregroundMark x1="51367" y1="95313" x2="74023" y2="87695"/>
                          <a14:foregroundMark x1="46484" y1="76172" x2="41602" y2="40234"/>
                          <a14:foregroundMark x1="41602" y1="40234" x2="43750" y2="30664"/>
                          <a14:foregroundMark x1="43750" y1="30664" x2="54492" y2="65820"/>
                          <a14:foregroundMark x1="54492" y1="65820" x2="46094" y2="28906"/>
                          <a14:foregroundMark x1="32813" y1="25391" x2="61719" y2="29688"/>
                          <a14:foregroundMark x1="66797" y1="33008" x2="27734" y2="57227"/>
                          <a14:foregroundMark x1="27734" y1="57227" x2="27148" y2="57227"/>
                          <a14:foregroundMark x1="27930" y1="52930" x2="64453" y2="77539"/>
                          <a14:foregroundMark x1="32813" y1="76563" x2="65625" y2="51172"/>
                          <a14:foregroundMark x1="20703" y1="32617" x2="94922" y2="56445"/>
                          <a14:foregroundMark x1="82031" y1="39648" x2="57422" y2="77148"/>
                          <a14:foregroundMark x1="73828" y1="65039" x2="46875" y2="44727"/>
                          <a14:foregroundMark x1="16016" y1="47266" x2="60547" y2="38867"/>
                          <a14:foregroundMark x1="60547" y1="38867" x2="60742" y2="38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77" y="-1601683"/>
              <a:ext cx="1039359" cy="1039359"/>
            </a:xfrm>
            <a:prstGeom prst="rect">
              <a:avLst/>
            </a:prstGeom>
          </p:spPr>
        </p:pic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585B5204-7590-281B-081D-90D9A895ED4C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TIF </a:t>
              </a:r>
              <a:endParaRPr lang="id-ID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(Tagged Image Format File)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023643DC-C024-FDA2-54C9-79E4A9500F24}"/>
                </a:ext>
              </a:extLst>
            </p:cNvPr>
            <p:cNvSpPr txBox="1"/>
            <p:nvPr/>
          </p:nvSpPr>
          <p:spPr>
            <a:xfrm>
              <a:off x="8737025" y="-3218840"/>
              <a:ext cx="27977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kualitas hingga 32 bit.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dapat digunakan untuk keperluan pertukaran antar platform (PC, Macintosh, dan Silicon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salah satu format yang dipilih dan sangat disukai oleh para pengguna komputer grafis terutama yang </a:t>
              </a:r>
            </a:p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berorientasi pada publikasi (cetak). </a:t>
              </a: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31663B1C-D861-43EF-2D49-0DA38D4A110D}"/>
                </a:ext>
              </a:extLst>
            </p:cNvPr>
            <p:cNvSpPr txBox="1"/>
            <p:nvPr/>
          </p:nvSpPr>
          <p:spPr>
            <a:xfrm>
              <a:off x="8694390" y="-1615242"/>
              <a:ext cx="1585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Hampir semua program yang mampu membaca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juga mampu membaca format </a:t>
              </a:r>
            </a:p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TIF.</a:t>
              </a:r>
            </a:p>
          </p:txBody>
        </p:sp>
        <p:pic>
          <p:nvPicPr>
            <p:cNvPr id="69" name="Gambar 68">
              <a:extLst>
                <a:ext uri="{FF2B5EF4-FFF2-40B4-BE49-F238E27FC236}">
                  <a16:creationId xmlns:a16="http://schemas.microsoft.com/office/drawing/2014/main" id="{FE185198-95A0-CFE8-C545-CB29734B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297" b="93164" l="2930" r="97656">
                          <a14:foregroundMark x1="11914" y1="58008" x2="25095" y2="11875"/>
                          <a14:foregroundMark x1="36325" y1="7678" x2="58984" y2="11523"/>
                          <a14:foregroundMark x1="58984" y1="11523" x2="78906" y2="26563"/>
                          <a14:foregroundMark x1="78906" y1="26563" x2="86523" y2="50000"/>
                          <a14:foregroundMark x1="86523" y1="50000" x2="83789" y2="71875"/>
                          <a14:foregroundMark x1="83789" y1="71875" x2="66992" y2="91797"/>
                          <a14:foregroundMark x1="66992" y1="91797" x2="50781" y2="93164"/>
                          <a14:foregroundMark x1="50781" y1="93164" x2="24414" y2="80078"/>
                          <a14:foregroundMark x1="24414" y1="80078" x2="9766" y2="50977"/>
                          <a14:foregroundMark x1="9766" y1="50977" x2="9766" y2="50391"/>
                          <a14:foregroundMark x1="8383" y1="46625" x2="8594" y2="44727"/>
                          <a14:foregroundMark x1="7900" y1="50968" x2="8005" y2="50025"/>
                          <a14:foregroundMark x1="8594" y1="44727" x2="20508" y2="26367"/>
                          <a14:foregroundMark x1="20508" y1="26367" x2="40039" y2="15625"/>
                          <a14:foregroundMark x1="40039" y1="15625" x2="59766" y2="16602"/>
                          <a14:foregroundMark x1="59766" y1="16602" x2="83594" y2="30273"/>
                          <a14:foregroundMark x1="83594" y1="30273" x2="91211" y2="49805"/>
                          <a14:foregroundMark x1="91211" y1="49805" x2="48633" y2="93945"/>
                          <a14:foregroundMark x1="48633" y1="93945" x2="31641" y2="91406"/>
                          <a14:foregroundMark x1="31641" y1="91406" x2="11719" y2="71289"/>
                          <a14:foregroundMark x1="11719" y1="71289" x2="7830" y2="60315"/>
                          <a14:foregroundMark x1="7098" y1="39560" x2="15039" y2="26367"/>
                          <a14:foregroundMark x1="15039" y1="26367" x2="20703" y2="23438"/>
                          <a14:foregroundMark x1="24805" y1="18945" x2="55664" y2="9961"/>
                          <a14:foregroundMark x1="55664" y1="9961" x2="55664" y2="9961"/>
                          <a14:foregroundMark x1="40625" y1="12305" x2="50310" y2="7516"/>
                          <a14:foregroundMark x1="79576" y1="14720" x2="83008" y2="20313"/>
                          <a14:foregroundMark x1="83008" y1="20313" x2="90430" y2="48242"/>
                          <a14:foregroundMark x1="81250" y1="27930" x2="69361" y2="12205"/>
                          <a14:foregroundMark x1="40016" y1="6470" x2="39343" y2="6551"/>
                          <a14:foregroundMark x1="45489" y1="5811" x2="40073" y2="6463"/>
                          <a14:foregroundMark x1="32422" y1="13281" x2="10547" y2="56836"/>
                          <a14:foregroundMark x1="87305" y1="28516" x2="70898" y2="38672"/>
                          <a14:foregroundMark x1="84766" y1="24219" x2="92578" y2="49219"/>
                          <a14:foregroundMark x1="92578" y1="49219" x2="92188" y2="58984"/>
                          <a14:foregroundMark x1="92188" y1="58984" x2="80664" y2="80859"/>
                          <a14:foregroundMark x1="80664" y1="80859" x2="73047" y2="90039"/>
                          <a14:foregroundMark x1="66406" y1="92578" x2="40039" y2="93359"/>
                          <a14:foregroundMark x1="89844" y1="46094" x2="93553" y2="48876"/>
                          <a14:foregroundMark x1="93611" y1="53729" x2="89648" y2="55469"/>
                          <a14:foregroundMark x1="5469" y1="45898" x2="5078" y2="56055"/>
                          <a14:foregroundMark x1="55664" y1="5469" x2="63672" y2="8789"/>
                          <a14:foregroundMark x1="51172" y1="5859" x2="55859" y2="4883"/>
                          <a14:foregroundMark x1="60156" y1="6641" x2="51172" y2="5664"/>
                          <a14:foregroundMark x1="61914" y1="6836" x2="71680" y2="10156"/>
                          <a14:backgroundMark x1="22266" y1="9961" x2="41602" y2="2734"/>
                          <a14:backgroundMark x1="41602" y1="2734" x2="41797" y2="2539"/>
                          <a14:backgroundMark x1="72561" y1="9061" x2="85742" y2="12305"/>
                          <a14:backgroundMark x1="47656" y1="2930" x2="49867" y2="3474"/>
                          <a14:backgroundMark x1="76172" y1="2734" x2="73633" y2="3320"/>
                          <a14:backgroundMark x1="69922" y1="3320" x2="86133" y2="11914"/>
                          <a14:backgroundMark x1="68272" y1="4878" x2="67773" y2="391"/>
                          <a14:backgroundMark x1="70541" y1="5649" x2="72461" y2="3516"/>
                          <a14:backgroundMark x1="64428" y1="3711" x2="61745" y2="3711"/>
                          <a14:backgroundMark x1="74023" y1="3711" x2="64841" y2="3711"/>
                          <a14:backgroundMark x1="97656" y1="44727" x2="98047" y2="77344"/>
                          <a14:backgroundMark x1="2930" y1="39844" x2="4021" y2="45843"/>
                          <a14:backgroundMark x1="4191" y1="56020" x2="3516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248" y="-1599164"/>
              <a:ext cx="1043308" cy="1043308"/>
            </a:xfrm>
            <a:prstGeom prst="rect">
              <a:avLst/>
            </a:prstGeom>
          </p:spPr>
        </p:pic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B66798A7-B6D5-BD66-054D-398F2D5174BA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PCX</a:t>
              </a:r>
            </a:p>
          </p:txBody>
        </p:sp>
        <p:sp>
          <p:nvSpPr>
            <p:cNvPr id="71" name="Kotak Teks 70">
              <a:extLst>
                <a:ext uri="{FF2B5EF4-FFF2-40B4-BE49-F238E27FC236}">
                  <a16:creationId xmlns:a16="http://schemas.microsoft.com/office/drawing/2014/main" id="{28B114E6-7086-D4D3-F9ED-AED507B2F82B}"/>
                </a:ext>
              </a:extLst>
            </p:cNvPr>
            <p:cNvSpPr txBox="1"/>
            <p:nvPr/>
          </p:nvSpPr>
          <p:spPr>
            <a:xfrm>
              <a:off x="11824395" y="-3434727"/>
              <a:ext cx="2685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dikembangkan oleh perusahaan bernama </a:t>
              </a:r>
              <a:r>
                <a:rPr lang="id-ID" sz="1200" dirty="0" err="1">
                  <a:solidFill>
                    <a:schemeClr val="bg1"/>
                  </a:solidFill>
                </a:rPr>
                <a:t>Zoft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Cooperation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yang fleksibel karena hampir semua program dalam PC mampu membaca gambar dengan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informasi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sebesar 1 hingga 24 bit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72" name="Kotak Teks 71">
              <a:extLst>
                <a:ext uri="{FF2B5EF4-FFF2-40B4-BE49-F238E27FC236}">
                  <a16:creationId xmlns:a16="http://schemas.microsoft.com/office/drawing/2014/main" id="{4FBFE568-CB1B-C556-ECD4-BC7796AA5B28}"/>
                </a:ext>
              </a:extLst>
            </p:cNvPr>
            <p:cNvSpPr txBox="1"/>
            <p:nvPr/>
          </p:nvSpPr>
          <p:spPr>
            <a:xfrm>
              <a:off x="11778601" y="-1770440"/>
              <a:ext cx="1479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Bitmpa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endParaRPr lang="id-ID" sz="12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967E78E-C937-AF78-32EC-48E50B262492}"/>
                </a:ext>
              </a:extLst>
            </p:cNvPr>
            <p:cNvSpPr/>
            <p:nvPr/>
          </p:nvSpPr>
          <p:spPr>
            <a:xfrm>
              <a:off x="13351458" y="-1568786"/>
              <a:ext cx="973427" cy="9735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4" name="Gambar 73">
              <a:extLst>
                <a:ext uri="{FF2B5EF4-FFF2-40B4-BE49-F238E27FC236}">
                  <a16:creationId xmlns:a16="http://schemas.microsoft.com/office/drawing/2014/main" id="{BB27E57C-E8D4-2C77-E618-7714469D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63" b="99609" l="9961" r="89844">
                          <a14:foregroundMark x1="15625" y1="7813" x2="23828" y2="83398"/>
                          <a14:foregroundMark x1="23828" y1="83398" x2="39453" y2="94336"/>
                          <a14:foregroundMark x1="39453" y1="94336" x2="56055" y2="94336"/>
                          <a14:foregroundMark x1="56055" y1="94336" x2="71680" y2="92578"/>
                          <a14:foregroundMark x1="71680" y1="92578" x2="80273" y2="81250"/>
                          <a14:foregroundMark x1="80273" y1="81250" x2="84180" y2="49414"/>
                          <a14:foregroundMark x1="84180" y1="49414" x2="74023" y2="17773"/>
                          <a14:foregroundMark x1="74023" y1="17773" x2="58789" y2="6836"/>
                          <a14:foregroundMark x1="58789" y1="6836" x2="34766" y2="7031"/>
                          <a14:foregroundMark x1="34766" y1="7031" x2="16211" y2="12109"/>
                          <a14:foregroundMark x1="14453" y1="17188" x2="16211" y2="6250"/>
                          <a14:foregroundMark x1="16211" y1="6250" x2="27344" y2="1758"/>
                          <a14:foregroundMark x1="27344" y1="1758" x2="46484" y2="1172"/>
                          <a14:foregroundMark x1="46484" y1="1172" x2="58594" y2="1563"/>
                          <a14:foregroundMark x1="58594" y1="1563" x2="84766" y2="25977"/>
                          <a14:foregroundMark x1="19336" y1="2539" x2="13477" y2="16797"/>
                          <a14:foregroundMark x1="13477" y1="16797" x2="14453" y2="92578"/>
                          <a14:foregroundMark x1="14453" y1="92578" x2="18750" y2="99609"/>
                          <a14:foregroundMark x1="18164" y1="65234" x2="54688" y2="63086"/>
                          <a14:foregroundMark x1="54688" y1="63086" x2="73047" y2="64063"/>
                          <a14:foregroundMark x1="22461" y1="52734" x2="72461" y2="75977"/>
                          <a14:foregroundMark x1="43750" y1="78711" x2="59961" y2="61914"/>
                          <a14:foregroundMark x1="43164" y1="48438" x2="43359" y2="79688"/>
                          <a14:foregroundMark x1="56836" y1="30273" x2="78125" y2="78516"/>
                          <a14:foregroundMark x1="26172" y1="8203" x2="73438" y2="80273"/>
                          <a14:foregroundMark x1="44727" y1="82227" x2="52539" y2="48438"/>
                          <a14:foregroundMark x1="85547" y1="64453" x2="79297" y2="96484"/>
                          <a14:foregroundMark x1="79297" y1="96484" x2="79297" y2="9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617" y="-1454723"/>
              <a:ext cx="679107" cy="679107"/>
            </a:xfrm>
            <a:prstGeom prst="rect">
              <a:avLst/>
            </a:prstGeom>
          </p:spPr>
        </p:pic>
        <p:sp>
          <p:nvSpPr>
            <p:cNvPr id="76" name="Kotak Teks 75">
              <a:extLst>
                <a:ext uri="{FF2B5EF4-FFF2-40B4-BE49-F238E27FC236}">
                  <a16:creationId xmlns:a16="http://schemas.microsoft.com/office/drawing/2014/main" id="{071D92E9-563E-0C22-BF59-06A445D8E620}"/>
                </a:ext>
              </a:extLst>
            </p:cNvPr>
            <p:cNvSpPr txBox="1"/>
            <p:nvPr/>
          </p:nvSpPr>
          <p:spPr>
            <a:xfrm>
              <a:off x="15022859" y="-3696311"/>
              <a:ext cx="29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PDF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</a:t>
              </a:r>
              <a:r>
                <a:rPr lang="id-ID" sz="1400" b="1" dirty="0" err="1">
                  <a:solidFill>
                    <a:schemeClr val="bg1"/>
                  </a:solidFill>
                </a:rPr>
                <a:t>Document</a:t>
              </a:r>
              <a:r>
                <a:rPr lang="id-ID" sz="14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77" name="Kotak Teks 76">
              <a:extLst>
                <a:ext uri="{FF2B5EF4-FFF2-40B4-BE49-F238E27FC236}">
                  <a16:creationId xmlns:a16="http://schemas.microsoft.com/office/drawing/2014/main" id="{D05F03CA-CD8D-6644-C1BC-C25436D9E7E6}"/>
                </a:ext>
              </a:extLst>
            </p:cNvPr>
            <p:cNvSpPr txBox="1"/>
            <p:nvPr/>
          </p:nvSpPr>
          <p:spPr>
            <a:xfrm>
              <a:off x="14779706" y="-3235144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oleh Adobe </a:t>
              </a:r>
              <a:r>
                <a:rPr lang="id-ID" sz="1200" dirty="0" err="1">
                  <a:solidFill>
                    <a:schemeClr val="bg1"/>
                  </a:solidFill>
                </a:rPr>
                <a:t>Acrobat</a:t>
              </a:r>
              <a:r>
                <a:rPr lang="id-ID" sz="1200" dirty="0">
                  <a:solidFill>
                    <a:schemeClr val="bg1"/>
                  </a:solidFill>
                </a:rPr>
                <a:t>, dan dapat digunakan oleh grafik berbasis </a:t>
              </a:r>
              <a:r>
                <a:rPr lang="id-ID" sz="1200" dirty="0" err="1">
                  <a:solidFill>
                    <a:schemeClr val="bg1"/>
                  </a:solidFill>
                </a:rPr>
                <a:t>pixel</a:t>
              </a:r>
              <a:r>
                <a:rPr lang="id-ID" sz="1200" dirty="0">
                  <a:solidFill>
                    <a:schemeClr val="bg1"/>
                  </a:solidFill>
                </a:rPr>
                <a:t> maupun vektor.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sering</a:t>
              </a:r>
            </a:p>
          </p:txBody>
        </p:sp>
        <p:sp>
          <p:nvSpPr>
            <p:cNvPr id="78" name="Kotak Teks 77">
              <a:extLst>
                <a:ext uri="{FF2B5EF4-FFF2-40B4-BE49-F238E27FC236}">
                  <a16:creationId xmlns:a16="http://schemas.microsoft.com/office/drawing/2014/main" id="{489C37F2-B367-57CD-B6F3-3081808545CC}"/>
                </a:ext>
              </a:extLst>
            </p:cNvPr>
            <p:cNvSpPr txBox="1"/>
            <p:nvPr/>
          </p:nvSpPr>
          <p:spPr>
            <a:xfrm>
              <a:off x="14729759" y="-1799908"/>
              <a:ext cx="13397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menggunakan kompresi JPG dan ZIP, kecuali untuk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yaitu menggunakan CCIT.</a:t>
              </a:r>
              <a:endParaRPr lang="id-ID" sz="1200" dirty="0"/>
            </a:p>
          </p:txBody>
        </p:sp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B015CEAF-5874-D326-E580-C400188C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125" b="94922" l="1758" r="97266">
                          <a14:foregroundMark x1="39453" y1="7813" x2="6221" y2="29574"/>
                          <a14:foregroundMark x1="1584" y1="42566" x2="1758" y2="45313"/>
                          <a14:foregroundMark x1="1758" y1="45313" x2="28516" y2="83398"/>
                          <a14:foregroundMark x1="28516" y1="83398" x2="42383" y2="90234"/>
                          <a14:foregroundMark x1="42383" y1="90234" x2="73828" y2="83984"/>
                          <a14:foregroundMark x1="73828" y1="83984" x2="91797" y2="56445"/>
                          <a14:foregroundMark x1="91797" y1="56445" x2="93359" y2="43945"/>
                          <a14:foregroundMark x1="93359" y1="43945" x2="66797" y2="14453"/>
                          <a14:foregroundMark x1="66797" y1="14453" x2="55078" y2="8594"/>
                          <a14:foregroundMark x1="55078" y1="8594" x2="37695" y2="7813"/>
                          <a14:foregroundMark x1="18945" y1="17578" x2="15234" y2="68750"/>
                          <a14:foregroundMark x1="20898" y1="25586" x2="10742" y2="41992"/>
                          <a14:foregroundMark x1="10742" y1="41992" x2="7813" y2="57422"/>
                          <a14:foregroundMark x1="7813" y1="57422" x2="13867" y2="80273"/>
                          <a14:foregroundMark x1="13867" y1="80273" x2="25195" y2="92383"/>
                          <a14:foregroundMark x1="25195" y1="92383" x2="41602" y2="95117"/>
                          <a14:foregroundMark x1="41602" y1="95117" x2="61523" y2="91406"/>
                          <a14:foregroundMark x1="44336" y1="93359" x2="73438" y2="80664"/>
                          <a14:foregroundMark x1="73438" y1="80664" x2="85547" y2="66211"/>
                          <a14:foregroundMark x1="85547" y1="66211" x2="76172" y2="29297"/>
                          <a14:foregroundMark x1="13477" y1="42773" x2="50781" y2="31250"/>
                          <a14:foregroundMark x1="27148" y1="31836" x2="9961" y2="77344"/>
                          <a14:foregroundMark x1="9961" y1="77344" x2="2400" y2="42675"/>
                          <a14:foregroundMark x1="4993" y1="37819" x2="19727" y2="24219"/>
                          <a14:foregroundMark x1="13867" y1="30273" x2="26953" y2="11914"/>
                          <a14:foregroundMark x1="26953" y1="11914" x2="43555" y2="6641"/>
                          <a14:foregroundMark x1="43555" y1="6641" x2="72461" y2="15430"/>
                          <a14:foregroundMark x1="72461" y1="15430" x2="92969" y2="50781"/>
                          <a14:foregroundMark x1="92969" y1="50781" x2="93750" y2="53516"/>
                          <a14:foregroundMark x1="93555" y1="55664" x2="91016" y2="40820"/>
                          <a14:foregroundMark x1="91016" y1="40820" x2="68555" y2="8398"/>
                          <a14:foregroundMark x1="68555" y1="8398" x2="41016" y2="3125"/>
                          <a14:foregroundMark x1="41016" y1="3125" x2="23047" y2="11133"/>
                          <a14:foregroundMark x1="23047" y1="11133" x2="14453" y2="18359"/>
                          <a14:foregroundMark x1="71289" y1="8984" x2="92054" y2="25465"/>
                          <a14:foregroundMark x1="96192" y1="30992" x2="97266" y2="40039"/>
                          <a14:foregroundMark x1="97266" y1="40039" x2="92578" y2="61719"/>
                          <a14:foregroundMark x1="26758" y1="13281" x2="41992" y2="63867"/>
                          <a14:foregroundMark x1="41992" y1="63867" x2="41602" y2="64648"/>
                          <a14:foregroundMark x1="53711" y1="14844" x2="16992" y2="62305"/>
                          <a14:foregroundMark x1="21680" y1="29102" x2="65430" y2="9375"/>
                          <a14:foregroundMark x1="39258" y1="12305" x2="43945" y2="62109"/>
                          <a14:foregroundMark x1="17773" y1="55078" x2="38477" y2="72852"/>
                          <a14:foregroundMark x1="37305" y1="92188" x2="42578" y2="26367"/>
                          <a14:foregroundMark x1="17969" y1="64648" x2="86914" y2="44141"/>
                          <a14:foregroundMark x1="80859" y1="55469" x2="10742" y2="76563"/>
                          <a14:foregroundMark x1="21875" y1="42383" x2="41602" y2="77344"/>
                          <a14:foregroundMark x1="22266" y1="82227" x2="77734" y2="46094"/>
                          <a14:foregroundMark x1="47656" y1="93555" x2="42969" y2="49609"/>
                          <a14:foregroundMark x1="16211" y1="73242" x2="44922" y2="84375"/>
                          <a14:backgroundMark x1="2734" y1="26563" x2="195" y2="35938"/>
                          <a14:backgroundMark x1="1367" y1="33594" x2="195" y2="42383"/>
                          <a14:backgroundMark x1="96094" y1="24414" x2="97070" y2="30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628" y="-1613282"/>
              <a:ext cx="1064958" cy="1064958"/>
            </a:xfrm>
            <a:prstGeom prst="rect">
              <a:avLst/>
            </a:prstGeom>
          </p:spPr>
        </p:pic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7D461F58-9D68-EC73-15EA-6B918716A300}"/>
                </a:ext>
              </a:extLst>
            </p:cNvPr>
            <p:cNvSpPr txBox="1"/>
            <p:nvPr/>
          </p:nvSpPr>
          <p:spPr>
            <a:xfrm>
              <a:off x="18017169" y="-3696337"/>
              <a:ext cx="2350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PNG </a:t>
              </a:r>
            </a:p>
            <a:p>
              <a:r>
                <a:rPr lang="id-ID" sz="1400" b="1" dirty="0">
                  <a:solidFill>
                    <a:schemeClr val="bg1"/>
                  </a:solidFill>
                </a:rPr>
                <a:t>(</a:t>
              </a:r>
              <a:r>
                <a:rPr lang="id-ID" sz="1400" b="1" dirty="0" err="1">
                  <a:solidFill>
                    <a:schemeClr val="bg1"/>
                  </a:solidFill>
                </a:rPr>
                <a:t>Portable</a:t>
              </a:r>
              <a:r>
                <a:rPr lang="id-ID" sz="1400" b="1" dirty="0">
                  <a:solidFill>
                    <a:schemeClr val="bg1"/>
                  </a:solidFill>
                </a:rPr>
                <a:t> Network </a:t>
              </a:r>
              <a:r>
                <a:rPr lang="id-ID" sz="1400" b="1" dirty="0" err="1">
                  <a:solidFill>
                    <a:schemeClr val="bg1"/>
                  </a:solidFill>
                </a:rPr>
                <a:t>Graphic</a:t>
              </a:r>
              <a:r>
                <a:rPr lang="id-ID" sz="14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BF197E19-7518-CA4B-DFE0-2912A12B5078}"/>
                </a:ext>
              </a:extLst>
            </p:cNvPr>
            <p:cNvSpPr txBox="1"/>
            <p:nvPr/>
          </p:nvSpPr>
          <p:spPr>
            <a:xfrm>
              <a:off x="17842344" y="-3224792"/>
              <a:ext cx="25158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PNG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Network </a:t>
              </a:r>
              <a:r>
                <a:rPr lang="id-ID" sz="1200" dirty="0" err="1">
                  <a:solidFill>
                    <a:schemeClr val="bg1"/>
                  </a:solidFill>
                </a:rPr>
                <a:t>Graphic</a:t>
              </a:r>
              <a:r>
                <a:rPr lang="id-ID" sz="1200" dirty="0">
                  <a:solidFill>
                    <a:schemeClr val="bg1"/>
                  </a:solidFill>
                </a:rPr>
                <a:t>,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berfungsi sebagai alternatif lain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GIF. Kelebihan dari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dibandingkan dengan GIF adalah kemampuannya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dalam bit </a:t>
              </a:r>
              <a:r>
                <a:rPr lang="id-ID" sz="1200" dirty="0" err="1">
                  <a:solidFill>
                    <a:schemeClr val="bg1"/>
                  </a:solidFill>
                </a:rPr>
                <a:t>depth</a:t>
              </a:r>
              <a:r>
                <a:rPr lang="id-ID" sz="1200" dirty="0">
                  <a:solidFill>
                    <a:schemeClr val="bg1"/>
                  </a:solidFill>
                </a:rPr>
                <a:t> hingga 24 bit serta mampu</a:t>
              </a: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0C67B41B-0B9C-A22F-AD8A-0ED18E201E13}"/>
                </a:ext>
              </a:extLst>
            </p:cNvPr>
            <p:cNvSpPr txBox="1"/>
            <p:nvPr/>
          </p:nvSpPr>
          <p:spPr>
            <a:xfrm>
              <a:off x="17823249" y="-1766079"/>
              <a:ext cx="1601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menghasilkan latar belakang (</a:t>
              </a:r>
              <a:r>
                <a:rPr lang="id-ID" sz="1200" dirty="0" err="1">
                  <a:solidFill>
                    <a:schemeClr val="bg1"/>
                  </a:solidFill>
                </a:rPr>
                <a:t>background</a:t>
              </a:r>
              <a:r>
                <a:rPr lang="id-ID" sz="1200" dirty="0">
                  <a:solidFill>
                    <a:schemeClr val="bg1"/>
                  </a:solidFill>
                </a:rPr>
                <a:t>) yang transparan dengan pinggiran yang halus.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  <a:endParaRPr lang="id-ID" sz="1200" dirty="0"/>
            </a:p>
          </p:txBody>
        </p:sp>
        <p:pic>
          <p:nvPicPr>
            <p:cNvPr id="85" name="Gambar 84">
              <a:extLst>
                <a:ext uri="{FF2B5EF4-FFF2-40B4-BE49-F238E27FC236}">
                  <a16:creationId xmlns:a16="http://schemas.microsoft.com/office/drawing/2014/main" id="{94693311-61C5-4D9D-9812-A50A4F67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344" b="96875" l="3711" r="98438">
                          <a14:foregroundMark x1="42773" y1="3711" x2="21875" y2="14063"/>
                          <a14:foregroundMark x1="18449" y1="17298" x2="7813" y2="27344"/>
                          <a14:foregroundMark x1="21875" y1="14063" x2="18530" y2="17222"/>
                          <a14:foregroundMark x1="7813" y1="27344" x2="9375" y2="64648"/>
                          <a14:foregroundMark x1="9375" y1="64648" x2="18164" y2="79688"/>
                          <a14:foregroundMark x1="18164" y1="79688" x2="32617" y2="87695"/>
                          <a14:foregroundMark x1="32617" y1="87695" x2="58008" y2="89258"/>
                          <a14:foregroundMark x1="58008" y1="89258" x2="77539" y2="81250"/>
                          <a14:foregroundMark x1="77539" y1="81250" x2="84961" y2="73242"/>
                          <a14:foregroundMark x1="84961" y1="73242" x2="91406" y2="37500"/>
                          <a14:foregroundMark x1="91406" y1="37500" x2="84766" y2="25391"/>
                          <a14:foregroundMark x1="84766" y1="25391" x2="57031" y2="6836"/>
                          <a14:foregroundMark x1="57031" y1="6836" x2="44336" y2="2539"/>
                          <a14:foregroundMark x1="44336" y1="2539" x2="42383" y2="3711"/>
                          <a14:foregroundMark x1="81641" y1="29688" x2="78320" y2="83203"/>
                          <a14:foregroundMark x1="78320" y1="25977" x2="76367" y2="54492"/>
                          <a14:foregroundMark x1="53320" y1="2148" x2="87305" y2="26758"/>
                          <a14:foregroundMark x1="87305" y1="26758" x2="95117" y2="43164"/>
                          <a14:foregroundMark x1="95117" y1="43164" x2="80664" y2="85352"/>
                          <a14:foregroundMark x1="80664" y1="85352" x2="62305" y2="92578"/>
                          <a14:foregroundMark x1="62305" y1="92578" x2="51172" y2="88672"/>
                          <a14:foregroundMark x1="51172" y1="88672" x2="50977" y2="88086"/>
                          <a14:foregroundMark x1="66406" y1="13867" x2="24095" y2="9184"/>
                          <a14:foregroundMark x1="19977" y1="15671" x2="10742" y2="70313"/>
                          <a14:foregroundMark x1="10742" y1="70313" x2="21094" y2="85742"/>
                          <a14:foregroundMark x1="21094" y1="85742" x2="54492" y2="96484"/>
                          <a14:foregroundMark x1="54492" y1="96484" x2="66211" y2="94141"/>
                          <a14:foregroundMark x1="66211" y1="94141" x2="67773" y2="92773"/>
                          <a14:foregroundMark x1="19336" y1="26367" x2="20898" y2="70117"/>
                          <a14:foregroundMark x1="15430" y1="30469" x2="3906" y2="35938"/>
                          <a14:foregroundMark x1="3906" y1="35938" x2="15234" y2="75977"/>
                          <a14:foregroundMark x1="15234" y1="75977" x2="16797" y2="78516"/>
                          <a14:foregroundMark x1="4492" y1="33203" x2="5273" y2="65430"/>
                          <a14:foregroundMark x1="5273" y1="65430" x2="18945" y2="87109"/>
                          <a14:foregroundMark x1="18945" y1="87109" x2="52148" y2="99414"/>
                          <a14:foregroundMark x1="52148" y1="99414" x2="64258" y2="96875"/>
                          <a14:foregroundMark x1="64258" y1="96875" x2="71484" y2="92969"/>
                          <a14:foregroundMark x1="83594" y1="81641" x2="96484" y2="48828"/>
                          <a14:foregroundMark x1="96484" y1="48828" x2="95117" y2="32617"/>
                          <a14:foregroundMark x1="95117" y1="32617" x2="75391" y2="12109"/>
                          <a14:foregroundMark x1="75391" y1="12109" x2="61719" y2="5469"/>
                          <a14:foregroundMark x1="61719" y1="5469" x2="56836" y2="4688"/>
                          <a14:foregroundMark x1="94727" y1="39063" x2="98438" y2="50195"/>
                          <a14:foregroundMark x1="98438" y1="50195" x2="89258" y2="75781"/>
                          <a14:foregroundMark x1="89258" y1="75781" x2="86133" y2="79883"/>
                          <a14:foregroundMark x1="15039" y1="19336" x2="19141" y2="13086"/>
                          <a14:foregroundMark x1="20703" y1="12305" x2="15039" y2="14453"/>
                          <a14:backgroundMark x1="22656" y1="3711" x2="18722" y2="9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993" y="-1662924"/>
              <a:ext cx="1064958" cy="1064958"/>
            </a:xfrm>
            <a:prstGeom prst="rect">
              <a:avLst/>
            </a:prstGeom>
          </p:spPr>
        </p:pic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8272F8D1-3914-09AF-7590-C3CDD42F3485}"/>
                </a:ext>
              </a:extLst>
            </p:cNvPr>
            <p:cNvSpPr txBox="1"/>
            <p:nvPr/>
          </p:nvSpPr>
          <p:spPr>
            <a:xfrm>
              <a:off x="21601710" y="-3673505"/>
              <a:ext cx="131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PIC (</a:t>
              </a:r>
              <a:r>
                <a:rPr lang="id-ID" b="1" dirty="0" err="1">
                  <a:solidFill>
                    <a:schemeClr val="bg1"/>
                  </a:solidFill>
                </a:rPr>
                <a:t>Pict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A13831A4-1B12-092F-BB33-54492ED462F3}"/>
                </a:ext>
              </a:extLst>
            </p:cNvPr>
            <p:cNvSpPr txBox="1"/>
            <p:nvPr/>
          </p:nvSpPr>
          <p:spPr>
            <a:xfrm>
              <a:off x="20869460" y="-3343750"/>
              <a:ext cx="25578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standar dalam aplikasi grafis dalam Macintosh dan program pengolah teks dengan kualitas menengah untuk transfer dokumen antar aplikasi.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Bitmap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CDC8C173-94A5-C5F1-CA1C-4791DD5EB569}"/>
                </a:ext>
              </a:extLst>
            </p:cNvPr>
            <p:cNvSpPr txBox="1"/>
            <p:nvPr/>
          </p:nvSpPr>
          <p:spPr>
            <a:xfrm>
              <a:off x="20849257" y="-1703677"/>
              <a:ext cx="15049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juga menyediakan pilihan bit antara 16 dan 32 bit dalam mode warna RGB.</a:t>
              </a:r>
              <a:endParaRPr lang="id-ID" sz="12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6EC19C-CB2D-AD9D-DF41-00322CD3DDB1}"/>
                </a:ext>
              </a:extLst>
            </p:cNvPr>
            <p:cNvSpPr/>
            <p:nvPr/>
          </p:nvSpPr>
          <p:spPr>
            <a:xfrm>
              <a:off x="22389352" y="-1568786"/>
              <a:ext cx="973427" cy="973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33D1EA2D-FA98-354F-AFBC-6CDF23D6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86" b="96680" l="9961" r="89844">
                          <a14:foregroundMark x1="16797" y1="18555" x2="16602" y2="4492"/>
                          <a14:foregroundMark x1="16602" y1="4492" x2="46680" y2="3711"/>
                          <a14:foregroundMark x1="46680" y1="3711" x2="65039" y2="4492"/>
                          <a14:foregroundMark x1="65039" y1="4492" x2="80273" y2="16797"/>
                          <a14:foregroundMark x1="66016" y1="3906" x2="48047" y2="977"/>
                          <a14:foregroundMark x1="48047" y1="977" x2="18945" y2="1172"/>
                          <a14:foregroundMark x1="66797" y1="586" x2="66797" y2="6641"/>
                          <a14:foregroundMark x1="13086" y1="89258" x2="19727" y2="98047"/>
                          <a14:foregroundMark x1="19727" y1="98047" x2="35547" y2="98828"/>
                          <a14:foregroundMark x1="35547" y1="98828" x2="49414" y2="98242"/>
                          <a14:foregroundMark x1="49414" y1="98242" x2="73828" y2="98633"/>
                          <a14:foregroundMark x1="73828" y1="98633" x2="84570" y2="96680"/>
                          <a14:foregroundMark x1="84570" y1="96680" x2="87695" y2="89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227" y="-1464514"/>
              <a:ext cx="747018" cy="747018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BD153593-EA31-2335-2043-7B4C06313B9D}"/>
                </a:ext>
              </a:extLst>
            </p:cNvPr>
            <p:cNvSpPr txBox="1"/>
            <p:nvPr/>
          </p:nvSpPr>
          <p:spPr>
            <a:xfrm>
              <a:off x="24491443" y="-3673505"/>
              <a:ext cx="143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>
                  <a:solidFill>
                    <a:schemeClr val="bg1"/>
                  </a:solidFill>
                </a:rPr>
                <a:t>TGA (Targa) 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04058107-4CA5-C247-E7C8-AE89F42654F0}"/>
                </a:ext>
              </a:extLst>
            </p:cNvPr>
            <p:cNvSpPr txBox="1"/>
            <p:nvPr/>
          </p:nvSpPr>
          <p:spPr>
            <a:xfrm>
              <a:off x="23799493" y="-3403505"/>
              <a:ext cx="25705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didesain untuk platform yang menggunakan </a:t>
              </a:r>
              <a:r>
                <a:rPr lang="id-ID" sz="1200" dirty="0" err="1">
                  <a:solidFill>
                    <a:schemeClr val="bg1"/>
                  </a:solidFill>
                </a:rPr>
                <a:t>Targa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True</a:t>
              </a:r>
              <a:r>
                <a:rPr lang="id-ID" sz="1200" dirty="0">
                  <a:solidFill>
                    <a:schemeClr val="bg1"/>
                  </a:solidFill>
                </a:rPr>
                <a:t> Vision Video </a:t>
              </a:r>
              <a:r>
                <a:rPr lang="id-ID" sz="1200" dirty="0" err="1">
                  <a:solidFill>
                    <a:schemeClr val="bg1"/>
                  </a:solidFill>
                </a:rPr>
                <a:t>Board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dalam 32 bit serta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, juga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Indexed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, dan RGB dalam 16 atau 24 bit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berguna untuk menyimpan dokumen</a:t>
              </a:r>
            </a:p>
          </p:txBody>
        </p: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1DBCBC04-49D4-ABBA-2A71-7E6840A961FA}"/>
                </a:ext>
              </a:extLst>
            </p:cNvPr>
            <p:cNvSpPr txBox="1"/>
            <p:nvPr/>
          </p:nvSpPr>
          <p:spPr>
            <a:xfrm>
              <a:off x="23724700" y="-1730610"/>
              <a:ext cx="1533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dari hasil render dari program animasi dengan hasil output berupa sequence seperti 3D Studio Max.</a:t>
              </a:r>
              <a:endParaRPr lang="id-ID" sz="1200" dirty="0"/>
            </a:p>
          </p:txBody>
        </p:sp>
        <p:pic>
          <p:nvPicPr>
            <p:cNvPr id="96" name="Gambar 95">
              <a:extLst>
                <a:ext uri="{FF2B5EF4-FFF2-40B4-BE49-F238E27FC236}">
                  <a16:creationId xmlns:a16="http://schemas.microsoft.com/office/drawing/2014/main" id="{97440057-C5DE-8ADE-CA31-7BA78912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86" b="96289" l="586" r="97461">
                          <a14:foregroundMark x1="11914" y1="28711" x2="32227" y2="7422"/>
                          <a14:foregroundMark x1="32227" y1="7422" x2="49414" y2="5664"/>
                          <a14:foregroundMark x1="49414" y1="5664" x2="70898" y2="14453"/>
                          <a14:foregroundMark x1="70898" y1="14453" x2="83008" y2="33594"/>
                          <a14:foregroundMark x1="83008" y1="33594" x2="85352" y2="58789"/>
                          <a14:foregroundMark x1="85352" y1="58789" x2="77344" y2="86523"/>
                          <a14:foregroundMark x1="77344" y1="86523" x2="55664" y2="98828"/>
                          <a14:foregroundMark x1="55664" y1="98828" x2="38477" y2="94141"/>
                          <a14:foregroundMark x1="38477" y1="94141" x2="16797" y2="76367"/>
                          <a14:foregroundMark x1="16797" y1="76367" x2="3906" y2="39258"/>
                          <a14:foregroundMark x1="3906" y1="39258" x2="9570" y2="30078"/>
                          <a14:foregroundMark x1="9570" y1="30078" x2="12891" y2="27148"/>
                          <a14:foregroundMark x1="11523" y1="50000" x2="23828" y2="8203"/>
                          <a14:foregroundMark x1="3516" y1="51953" x2="13477" y2="22656"/>
                          <a14:foregroundMark x1="13477" y1="22656" x2="28516" y2="5273"/>
                          <a14:foregroundMark x1="28516" y1="5273" x2="28897" y2="5026"/>
                          <a14:foregroundMark x1="45117" y1="4297" x2="84375" y2="22461"/>
                          <a14:foregroundMark x1="84375" y1="22461" x2="86133" y2="24609"/>
                          <a14:foregroundMark x1="64258" y1="8008" x2="64258" y2="8008"/>
                          <a14:foregroundMark x1="44727" y1="2539" x2="63086" y2="5273"/>
                          <a14:foregroundMark x1="63086" y1="5273" x2="85156" y2="15234"/>
                          <a14:foregroundMark x1="85156" y1="15234" x2="93750" y2="30469"/>
                          <a14:foregroundMark x1="96428" y1="71171" x2="96584" y2="73538"/>
                          <a14:foregroundMark x1="93750" y1="30469" x2="96396" y2="70682"/>
                          <a14:foregroundMark x1="80859" y1="85742" x2="66992" y2="93945"/>
                          <a14:foregroundMark x1="66992" y1="93945" x2="55859" y2="96680"/>
                          <a14:foregroundMark x1="55859" y1="96680" x2="21289" y2="81641"/>
                          <a14:foregroundMark x1="21289" y1="81641" x2="586" y2="48047"/>
                          <a14:foregroundMark x1="586" y1="48047" x2="586" y2="48047"/>
                          <a14:foregroundMark x1="26172" y1="83398" x2="42773" y2="96484"/>
                          <a14:foregroundMark x1="42773" y1="96484" x2="71875" y2="90820"/>
                          <a14:foregroundMark x1="24609" y1="51953" x2="45898" y2="51172"/>
                          <a14:foregroundMark x1="45898" y1="51172" x2="59570" y2="51758"/>
                          <a14:foregroundMark x1="24609" y1="45313" x2="45508" y2="54688"/>
                          <a14:foregroundMark x1="95508" y1="41992" x2="95117" y2="55273"/>
                          <a14:foregroundMark x1="95117" y1="55273" x2="91602" y2="59180"/>
                          <a14:foregroundMark x1="97461" y1="61719" x2="95313" y2="41406"/>
                          <a14:foregroundMark x1="95313" y1="41406" x2="93945" y2="39648"/>
                          <a14:foregroundMark x1="35742" y1="59570" x2="35156" y2="21484"/>
                          <a14:backgroundMark x1="29688" y1="3516" x2="39648" y2="0"/>
                          <a14:backgroundMark x1="39648" y1="0" x2="39648" y2="0"/>
                          <a14:backgroundMark x1="93555" y1="80469" x2="99805" y2="68359"/>
                          <a14:backgroundMark x1="95703" y1="76953" x2="98047" y2="70117"/>
                          <a14:backgroundMark x1="95117" y1="74219" x2="97656" y2="67773"/>
                          <a14:backgroundMark x1="96289" y1="75000" x2="96289" y2="69922"/>
                          <a14:backgroundMark x1="96289" y1="75586" x2="96289" y2="69336"/>
                          <a14:backgroundMark x1="95703" y1="77930" x2="97266" y2="6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8619" y="-1593589"/>
              <a:ext cx="991037" cy="991037"/>
            </a:xfrm>
            <a:prstGeom prst="rect">
              <a:avLst/>
            </a:prstGeom>
          </p:spPr>
        </p:pic>
        <p:sp>
          <p:nvSpPr>
            <p:cNvPr id="97" name="Kotak Teks 96">
              <a:extLst>
                <a:ext uri="{FF2B5EF4-FFF2-40B4-BE49-F238E27FC236}">
                  <a16:creationId xmlns:a16="http://schemas.microsoft.com/office/drawing/2014/main" id="{169B0EC3-F382-B3EA-D49C-C5273BE45BC6}"/>
                </a:ext>
              </a:extLst>
            </p:cNvPr>
            <p:cNvSpPr txBox="1"/>
            <p:nvPr/>
          </p:nvSpPr>
          <p:spPr>
            <a:xfrm>
              <a:off x="26910451" y="-3727115"/>
              <a:ext cx="235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IFF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Interchange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File</a:t>
              </a:r>
              <a:r>
                <a:rPr lang="id-ID" sz="1600" b="1" dirty="0">
                  <a:solidFill>
                    <a:schemeClr val="bg1"/>
                  </a:solidFill>
                </a:rPr>
                <a:t> Format)</a:t>
              </a:r>
            </a:p>
          </p:txBody>
        </p:sp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4C186B3A-E5EC-96F7-5CE6-F071CE5C6FA3}"/>
                </a:ext>
              </a:extLst>
            </p:cNvPr>
            <p:cNvSpPr txBox="1"/>
            <p:nvPr/>
          </p:nvSpPr>
          <p:spPr>
            <a:xfrm>
              <a:off x="26827846" y="-3173117"/>
              <a:ext cx="2542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umumnya digunakan untuk bekerja dengan Video </a:t>
              </a:r>
              <a:r>
                <a:rPr lang="id-ID" sz="1200" dirty="0" err="1">
                  <a:solidFill>
                    <a:schemeClr val="bg1"/>
                  </a:solidFill>
                </a:rPr>
                <a:t>Toaster</a:t>
              </a:r>
              <a:r>
                <a:rPr lang="id-ID" sz="1200" dirty="0">
                  <a:solidFill>
                    <a:schemeClr val="bg1"/>
                  </a:solidFill>
                </a:rPr>
                <a:t> dan proses pertukaran dokumentasi dari dan ke </a:t>
              </a:r>
              <a:r>
                <a:rPr lang="id-ID" sz="1200" dirty="0" err="1">
                  <a:solidFill>
                    <a:schemeClr val="bg1"/>
                  </a:solidFill>
                </a:rPr>
                <a:t>Comodore</a:t>
              </a:r>
              <a:r>
                <a:rPr lang="id-ID" sz="1200" dirty="0">
                  <a:solidFill>
                    <a:schemeClr val="bg1"/>
                  </a:solidFill>
                </a:rPr>
                <a:t> Amiga System.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dikenali hampir semua program grafis yang terdapat dalam PC serta mampu menyimpan gambar</a:t>
              </a:r>
            </a:p>
          </p:txBody>
        </p:sp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729DCED0-7501-6116-7221-4F532C3BE8E2}"/>
                </a:ext>
              </a:extLst>
            </p:cNvPr>
            <p:cNvSpPr txBox="1"/>
            <p:nvPr/>
          </p:nvSpPr>
          <p:spPr>
            <a:xfrm>
              <a:off x="26744980" y="-1852751"/>
              <a:ext cx="1533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>
                  <a:solidFill>
                    <a:schemeClr val="bg1"/>
                  </a:solidFill>
                </a:rPr>
                <a:t>dengan mode warna Bitmap. Format file ini tidak mampu menyimpan alpha channel.</a:t>
              </a:r>
              <a:endParaRPr lang="id-ID" sz="1200" dirty="0"/>
            </a:p>
          </p:txBody>
        </p:sp>
        <p:grpSp>
          <p:nvGrpSpPr>
            <p:cNvPr id="103" name="Grup 102">
              <a:extLst>
                <a:ext uri="{FF2B5EF4-FFF2-40B4-BE49-F238E27FC236}">
                  <a16:creationId xmlns:a16="http://schemas.microsoft.com/office/drawing/2014/main" id="{402D61BB-0809-0670-9320-1DC767585B70}"/>
                </a:ext>
              </a:extLst>
            </p:cNvPr>
            <p:cNvGrpSpPr/>
            <p:nvPr/>
          </p:nvGrpSpPr>
          <p:grpSpPr>
            <a:xfrm>
              <a:off x="28278358" y="-1671263"/>
              <a:ext cx="1124082" cy="1127703"/>
              <a:chOff x="17355630" y="1463649"/>
              <a:chExt cx="973427" cy="973563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7C66F50-79D3-68BE-DF3A-949EB69295A8}"/>
                  </a:ext>
                </a:extLst>
              </p:cNvPr>
              <p:cNvSpPr/>
              <p:nvPr/>
            </p:nvSpPr>
            <p:spPr>
              <a:xfrm>
                <a:off x="17355630" y="1463649"/>
                <a:ext cx="973427" cy="973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101" name="Gambar 100">
                <a:extLst>
                  <a:ext uri="{FF2B5EF4-FFF2-40B4-BE49-F238E27FC236}">
                    <a16:creationId xmlns:a16="http://schemas.microsoft.com/office/drawing/2014/main" id="{59C1041A-B577-40C8-9B76-DF09A989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96875" l="9961" r="89844">
                            <a14:foregroundMark x1="33789" y1="781" x2="24023" y2="25391"/>
                            <a14:foregroundMark x1="24023" y1="25391" x2="24219" y2="85352"/>
                            <a14:foregroundMark x1="24219" y1="85352" x2="41016" y2="97266"/>
                            <a14:foregroundMark x1="41016" y1="97266" x2="59570" y2="99414"/>
                            <a14:foregroundMark x1="59570" y1="99414" x2="83398" y2="96680"/>
                            <a14:foregroundMark x1="83398" y1="96680" x2="88867" y2="52148"/>
                            <a14:foregroundMark x1="88867" y1="52148" x2="88281" y2="35742"/>
                            <a14:foregroundMark x1="88281" y1="35742" x2="57813" y2="1563"/>
                            <a14:foregroundMark x1="57813" y1="1563" x2="33594" y2="0"/>
                            <a14:foregroundMark x1="33008" y1="3320" x2="60938" y2="62305"/>
                            <a14:foregroundMark x1="24414" y1="61523" x2="74023" y2="48828"/>
                            <a14:foregroundMark x1="31250" y1="57422" x2="41602" y2="51758"/>
                            <a14:foregroundMark x1="41797" y1="38477" x2="41602" y2="90430"/>
                            <a14:foregroundMark x1="35742" y1="25781" x2="57422" y2="22852"/>
                            <a14:foregroundMark x1="57227" y1="18945" x2="76563" y2="64258"/>
                            <a14:foregroundMark x1="83008" y1="77930" x2="82422" y2="93750"/>
                            <a14:foregroundMark x1="82422" y1="93750" x2="67188" y2="97656"/>
                            <a14:foregroundMark x1="67188" y1="97656" x2="59570" y2="60156"/>
                            <a14:foregroundMark x1="59570" y1="60156" x2="73047" y2="75195"/>
                            <a14:foregroundMark x1="73047" y1="75195" x2="61523" y2="96875"/>
                            <a14:foregroundMark x1="61523" y1="96875" x2="57031" y2="80078"/>
                            <a14:foregroundMark x1="57031" y1="80078" x2="59766" y2="79297"/>
                            <a14:foregroundMark x1="35547" y1="1758" x2="26563" y2="7422"/>
                            <a14:foregroundMark x1="26563" y1="7422" x2="22656" y2="34570"/>
                            <a14:foregroundMark x1="21484" y1="62305" x2="21875" y2="80273"/>
                            <a14:foregroundMark x1="21875" y1="80273" x2="28125" y2="91992"/>
                            <a14:foregroundMark x1="28125" y1="91992" x2="28125" y2="91992"/>
                            <a14:foregroundMark x1="33789" y1="54297" x2="51367" y2="56445"/>
                            <a14:foregroundMark x1="66211" y1="59180" x2="25781" y2="654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7413" y="1599504"/>
                <a:ext cx="656090" cy="656090"/>
              </a:xfrm>
              <a:prstGeom prst="rect">
                <a:avLst/>
              </a:prstGeom>
            </p:spPr>
          </p:pic>
        </p:grpSp>
        <p:sp>
          <p:nvSpPr>
            <p:cNvPr id="104" name="Kotak Teks 103">
              <a:extLst>
                <a:ext uri="{FF2B5EF4-FFF2-40B4-BE49-F238E27FC236}">
                  <a16:creationId xmlns:a16="http://schemas.microsoft.com/office/drawing/2014/main" id="{F33A82AD-D30D-EEBA-1EC0-69DA9E309BDB}"/>
                </a:ext>
              </a:extLst>
            </p:cNvPr>
            <p:cNvSpPr txBox="1"/>
            <p:nvPr/>
          </p:nvSpPr>
          <p:spPr>
            <a:xfrm>
              <a:off x="29949046" y="-3754094"/>
              <a:ext cx="225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SCT </a:t>
              </a:r>
            </a:p>
            <a:p>
              <a:r>
                <a:rPr lang="id-ID" sz="1600" b="1" dirty="0">
                  <a:solidFill>
                    <a:schemeClr val="bg1"/>
                  </a:solidFill>
                </a:rPr>
                <a:t>(</a:t>
              </a:r>
              <a:r>
                <a:rPr lang="id-ID" sz="1600" b="1" dirty="0" err="1">
                  <a:solidFill>
                    <a:schemeClr val="bg1"/>
                  </a:solidFill>
                </a:rPr>
                <a:t>Scitex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Continous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Tone</a:t>
              </a:r>
              <a:r>
                <a:rPr lang="id-ID" sz="1600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05" name="Kotak Teks 104">
              <a:extLst>
                <a:ext uri="{FF2B5EF4-FFF2-40B4-BE49-F238E27FC236}">
                  <a16:creationId xmlns:a16="http://schemas.microsoft.com/office/drawing/2014/main" id="{908C6962-4445-96F5-E12F-0CF1BFBCB577}"/>
                </a:ext>
              </a:extLst>
            </p:cNvPr>
            <p:cNvSpPr txBox="1"/>
            <p:nvPr/>
          </p:nvSpPr>
          <p:spPr>
            <a:xfrm>
              <a:off x="29821633" y="-3181963"/>
              <a:ext cx="2509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digunakan untuk menyimpan dokumen dengan kualitas tinggi pada komputer </a:t>
              </a:r>
              <a:r>
                <a:rPr lang="id-ID" sz="1200" dirty="0" err="1">
                  <a:solidFill>
                    <a:schemeClr val="bg1"/>
                  </a:solidFill>
                </a:rPr>
                <a:t>Scitex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namun tidak mampu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B14BA64-7430-EA20-BDEA-30BBF37FEAEA}"/>
                </a:ext>
              </a:extLst>
            </p:cNvPr>
            <p:cNvSpPr/>
            <p:nvPr/>
          </p:nvSpPr>
          <p:spPr>
            <a:xfrm>
              <a:off x="31121287" y="-1676027"/>
              <a:ext cx="1124082" cy="112770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pic>
          <p:nvPicPr>
            <p:cNvPr id="107" name="Gambar 106">
              <a:extLst>
                <a:ext uri="{FF2B5EF4-FFF2-40B4-BE49-F238E27FC236}">
                  <a16:creationId xmlns:a16="http://schemas.microsoft.com/office/drawing/2014/main" id="{78662874-B8D9-06E6-C2FF-33EECC80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287" y="-1703677"/>
              <a:ext cx="1157322" cy="1157322"/>
            </a:xfrm>
            <a:prstGeom prst="rect">
              <a:avLst/>
            </a:prstGeom>
          </p:spPr>
        </p:pic>
        <p:sp>
          <p:nvSpPr>
            <p:cNvPr id="111" name="Kotak Teks 110">
              <a:extLst>
                <a:ext uri="{FF2B5EF4-FFF2-40B4-BE49-F238E27FC236}">
                  <a16:creationId xmlns:a16="http://schemas.microsoft.com/office/drawing/2014/main" id="{968813E4-D4A1-21F0-104A-72E98DC5F9F3}"/>
                </a:ext>
              </a:extLst>
            </p:cNvPr>
            <p:cNvSpPr txBox="1"/>
            <p:nvPr/>
          </p:nvSpPr>
          <p:spPr>
            <a:xfrm>
              <a:off x="33423225" y="-3524863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PXR (</a:t>
              </a:r>
              <a:r>
                <a:rPr lang="id-ID" b="1" dirty="0" err="1">
                  <a:solidFill>
                    <a:schemeClr val="bg1"/>
                  </a:solidFill>
                </a:rPr>
                <a:t>Pixar</a:t>
              </a:r>
              <a:r>
                <a:rPr lang="id-ID" b="1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112" name="Kotak Teks 111">
              <a:extLst>
                <a:ext uri="{FF2B5EF4-FFF2-40B4-BE49-F238E27FC236}">
                  <a16:creationId xmlns:a16="http://schemas.microsoft.com/office/drawing/2014/main" id="{814804A8-3B87-BC8A-11C0-85A5CBE34910}"/>
                </a:ext>
              </a:extLst>
            </p:cNvPr>
            <p:cNvSpPr txBox="1"/>
            <p:nvPr/>
          </p:nvSpPr>
          <p:spPr>
            <a:xfrm>
              <a:off x="32714145" y="-3126507"/>
              <a:ext cx="25923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khusus untuk pertukaran dokumen dengan </a:t>
              </a:r>
              <a:r>
                <a:rPr lang="id-ID" sz="1200" dirty="0" err="1">
                  <a:solidFill>
                    <a:schemeClr val="bg1"/>
                  </a:solidFill>
                </a:rPr>
                <a:t>Pixar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Image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Computer</a:t>
              </a:r>
              <a:r>
                <a:rPr lang="id-ID" sz="1200" dirty="0">
                  <a:solidFill>
                    <a:schemeClr val="bg1"/>
                  </a:solidFill>
                </a:rPr>
                <a:t>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gambar dengan mode warna RGB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29EAB5-43C4-5008-B8CA-CE36D691EFD7}"/>
                </a:ext>
              </a:extLst>
            </p:cNvPr>
            <p:cNvSpPr/>
            <p:nvPr/>
          </p:nvSpPr>
          <p:spPr>
            <a:xfrm>
              <a:off x="34073330" y="-1743312"/>
              <a:ext cx="1124082" cy="1127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4" name="Gambar 113">
              <a:extLst>
                <a:ext uri="{FF2B5EF4-FFF2-40B4-BE49-F238E27FC236}">
                  <a16:creationId xmlns:a16="http://schemas.microsoft.com/office/drawing/2014/main" id="{53AE8CF8-CE83-7F99-A7B4-FF78348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7520" b="92188" l="9961" r="89844">
                          <a14:foregroundMark x1="22266" y1="67773" x2="22266" y2="67773"/>
                          <a14:foregroundMark x1="16016" y1="68652" x2="41211" y2="67090"/>
                          <a14:foregroundMark x1="41211" y1="67090" x2="43555" y2="67090"/>
                          <a14:foregroundMark x1="12207" y1="78711" x2="14160" y2="62109"/>
                          <a14:foregroundMark x1="14160" y1="62109" x2="23242" y2="61426"/>
                          <a14:foregroundMark x1="23242" y1="61426" x2="19238" y2="69727"/>
                          <a14:foregroundMark x1="19238" y1="69727" x2="15332" y2="69824"/>
                          <a14:foregroundMark x1="30469" y1="79297" x2="54199" y2="51074"/>
                          <a14:foregroundMark x1="54199" y1="51074" x2="54199" y2="50879"/>
                          <a14:foregroundMark x1="34180" y1="59766" x2="40527" y2="70313"/>
                          <a14:foregroundMark x1="40527" y1="70313" x2="47656" y2="75391"/>
                          <a14:foregroundMark x1="47656" y1="75391" x2="36816" y2="69824"/>
                          <a14:foregroundMark x1="36816" y1="69824" x2="36426" y2="69336"/>
                          <a14:foregroundMark x1="60645" y1="57520" x2="50879" y2="84180"/>
                          <a14:foregroundMark x1="51367" y1="84180" x2="84473" y2="34668"/>
                          <a14:foregroundMark x1="51953" y1="52637" x2="76270" y2="80469"/>
                          <a14:foregroundMark x1="70703" y1="84863" x2="52930" y2="49121"/>
                          <a14:foregroundMark x1="27734" y1="53516" x2="45996" y2="88477"/>
                          <a14:foregroundMark x1="45117" y1="84180" x2="40625" y2="66406"/>
                          <a14:foregroundMark x1="17969" y1="11523" x2="18652" y2="45508"/>
                          <a14:foregroundMark x1="18262" y1="10938" x2="24609" y2="7617"/>
                          <a14:foregroundMark x1="24609" y1="7617" x2="25293" y2="7520"/>
                          <a14:foregroundMark x1="25293" y1="7520" x2="37012" y2="9082"/>
                          <a14:foregroundMark x1="37012" y1="9082" x2="60938" y2="7813"/>
                          <a14:foregroundMark x1="60938" y1="7813" x2="85742" y2="33789"/>
                          <a14:foregroundMark x1="85742" y1="33789" x2="83301" y2="89746"/>
                          <a14:foregroundMark x1="83301" y1="89746" x2="65332" y2="86816"/>
                          <a14:foregroundMark x1="65332" y1="86816" x2="28418" y2="92188"/>
                          <a14:foregroundMark x1="28418" y1="92188" x2="27539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93" y="-1588748"/>
              <a:ext cx="813132" cy="813132"/>
            </a:xfrm>
            <a:prstGeom prst="rect">
              <a:avLst/>
            </a:prstGeom>
          </p:spPr>
        </p:pic>
        <p:sp>
          <p:nvSpPr>
            <p:cNvPr id="118" name="Kotak Teks 117">
              <a:extLst>
                <a:ext uri="{FF2B5EF4-FFF2-40B4-BE49-F238E27FC236}">
                  <a16:creationId xmlns:a16="http://schemas.microsoft.com/office/drawing/2014/main" id="{A6FB7964-5B31-E68B-A21D-4C33B091B778}"/>
                </a:ext>
              </a:extLst>
            </p:cNvPr>
            <p:cNvSpPr txBox="1"/>
            <p:nvPr/>
          </p:nvSpPr>
          <p:spPr>
            <a:xfrm>
              <a:off x="35590952" y="-3283557"/>
              <a:ext cx="27307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merupakan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fleksibel untuk pertukaran dokumen antar aplikasi dan platform.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mampu menyimpan mode warna RGB, CMYK, dan </a:t>
              </a:r>
              <a:r>
                <a:rPr lang="id-ID" sz="1200" dirty="0" err="1">
                  <a:solidFill>
                    <a:schemeClr val="bg1"/>
                  </a:solidFill>
                </a:rPr>
                <a:t>Grayscale</a:t>
              </a:r>
              <a:r>
                <a:rPr lang="id-ID" sz="1200" dirty="0">
                  <a:solidFill>
                    <a:schemeClr val="bg1"/>
                  </a:solidFill>
                </a:rPr>
                <a:t> dengan 1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 serta mode warna </a:t>
              </a:r>
              <a:r>
                <a:rPr lang="id-ID" sz="1200" dirty="0" err="1">
                  <a:solidFill>
                    <a:schemeClr val="bg1"/>
                  </a:solidFill>
                </a:rPr>
                <a:t>Multichannel</a:t>
              </a:r>
              <a:r>
                <a:rPr lang="id-ID" sz="1200" dirty="0">
                  <a:solidFill>
                    <a:schemeClr val="bg1"/>
                  </a:solidFill>
                </a:rPr>
                <a:t>, Lab </a:t>
              </a:r>
              <a:r>
                <a:rPr lang="id-ID" sz="1200" dirty="0" err="1">
                  <a:solidFill>
                    <a:schemeClr val="bg1"/>
                  </a:solidFill>
                </a:rPr>
                <a:t>Color</a:t>
              </a:r>
              <a:r>
                <a:rPr lang="id-ID" sz="1200" dirty="0">
                  <a:solidFill>
                    <a:schemeClr val="bg1"/>
                  </a:solidFill>
                </a:rPr>
                <a:t> dan </a:t>
              </a:r>
              <a:r>
                <a:rPr lang="id-ID" sz="1200" dirty="0" err="1">
                  <a:solidFill>
                    <a:schemeClr val="bg1"/>
                  </a:solidFill>
                </a:rPr>
                <a:t>Duotone</a:t>
              </a:r>
              <a:r>
                <a:rPr lang="id-ID" sz="1200" dirty="0">
                  <a:solidFill>
                    <a:schemeClr val="bg1"/>
                  </a:solidFill>
                </a:rPr>
                <a:t> tanpa </a:t>
              </a:r>
              <a:r>
                <a:rPr lang="id-ID" sz="1200" dirty="0" err="1">
                  <a:solidFill>
                    <a:schemeClr val="bg1"/>
                  </a:solidFill>
                </a:rPr>
                <a:t>alpha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channel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C79F4522-97C2-B1C9-0D3B-B650BEF5723B}"/>
                </a:ext>
              </a:extLst>
            </p:cNvPr>
            <p:cNvSpPr txBox="1"/>
            <p:nvPr/>
          </p:nvSpPr>
          <p:spPr>
            <a:xfrm>
              <a:off x="36752239" y="-3520517"/>
              <a:ext cx="684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3041A24-ADD9-41AB-CCAB-4FBD33218730}"/>
                </a:ext>
              </a:extLst>
            </p:cNvPr>
            <p:cNvSpPr/>
            <p:nvPr/>
          </p:nvSpPr>
          <p:spPr>
            <a:xfrm>
              <a:off x="37017150" y="-1665792"/>
              <a:ext cx="1157170" cy="11121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1" name="Gambar 120">
              <a:extLst>
                <a:ext uri="{FF2B5EF4-FFF2-40B4-BE49-F238E27FC236}">
                  <a16:creationId xmlns:a16="http://schemas.microsoft.com/office/drawing/2014/main" id="{15C7EFF4-5DF9-1D7D-BEB7-D3DAFBC6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344" b="96680" l="7813" r="92188">
                          <a14:foregroundMark x1="29688" y1="9961" x2="28711" y2="69336"/>
                          <a14:foregroundMark x1="12109" y1="54297" x2="7813" y2="66602"/>
                          <a14:foregroundMark x1="7813" y1="66602" x2="8789" y2="74805"/>
                          <a14:foregroundMark x1="13281" y1="64063" x2="36328" y2="65820"/>
                          <a14:foregroundMark x1="36328" y1="65820" x2="54883" y2="64844"/>
                          <a14:foregroundMark x1="54883" y1="64844" x2="68750" y2="71484"/>
                          <a14:foregroundMark x1="68750" y1="71484" x2="13477" y2="72852"/>
                          <a14:foregroundMark x1="13477" y1="72852" x2="35156" y2="58789"/>
                          <a14:foregroundMark x1="35156" y1="58789" x2="65430" y2="57031"/>
                          <a14:foregroundMark x1="65430" y1="57031" x2="58398" y2="64258"/>
                          <a14:foregroundMark x1="58398" y1="64258" x2="34766" y2="65234"/>
                          <a14:foregroundMark x1="12891" y1="70313" x2="22656" y2="56055"/>
                          <a14:foregroundMark x1="22656" y1="56055" x2="32617" y2="50391"/>
                          <a14:foregroundMark x1="32617" y1="50391" x2="32813" y2="50391"/>
                          <a14:foregroundMark x1="54883" y1="59375" x2="81250" y2="65625"/>
                          <a14:foregroundMark x1="25195" y1="51172" x2="21875" y2="18945"/>
                          <a14:foregroundMark x1="21875" y1="18945" x2="49023" y2="4883"/>
                          <a14:foregroundMark x1="49023" y1="4883" x2="65430" y2="7031"/>
                          <a14:foregroundMark x1="65430" y1="7031" x2="82227" y2="18164"/>
                          <a14:foregroundMark x1="82227" y1="18164" x2="87500" y2="33203"/>
                          <a14:foregroundMark x1="87500" y1="33203" x2="80859" y2="62891"/>
                          <a14:foregroundMark x1="80859" y1="62891" x2="84961" y2="90430"/>
                          <a14:foregroundMark x1="84961" y1="90430" x2="61719" y2="96289"/>
                          <a14:foregroundMark x1="61719" y1="96289" x2="39844" y2="94922"/>
                          <a14:foregroundMark x1="39844" y1="94922" x2="25781" y2="88672"/>
                          <a14:foregroundMark x1="25781" y1="88672" x2="23633" y2="80859"/>
                          <a14:foregroundMark x1="22266" y1="30078" x2="21094" y2="14648"/>
                          <a14:foregroundMark x1="21094" y1="14648" x2="37695" y2="3711"/>
                          <a14:foregroundMark x1="37695" y1="3711" x2="62695" y2="2539"/>
                          <a14:foregroundMark x1="62695" y1="2539" x2="72266" y2="9961"/>
                          <a14:foregroundMark x1="51172" y1="3711" x2="55664" y2="71680"/>
                          <a14:foregroundMark x1="89844" y1="27734" x2="92188" y2="96484"/>
                          <a14:foregroundMark x1="92188" y1="96484" x2="92188" y2="96484"/>
                          <a14:foregroundMark x1="21875" y1="85352" x2="34766" y2="98242"/>
                          <a14:foregroundMark x1="34766" y1="98242" x2="49414" y2="99609"/>
                          <a14:foregroundMark x1="49414" y1="99609" x2="86523" y2="96680"/>
                          <a14:foregroundMark x1="86523" y1="96680" x2="87305" y2="9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168" y="-1530629"/>
              <a:ext cx="813133" cy="81313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2" name="Persegi Panjang: Sudut Lengkung 1">
            <a:hlinkClick r:id="rId35" action="ppaction://hlinksldjump"/>
            <a:extLst>
              <a:ext uri="{FF2B5EF4-FFF2-40B4-BE49-F238E27FC236}">
                <a16:creationId xmlns:a16="http://schemas.microsoft.com/office/drawing/2014/main" id="{7A25CEF4-D39A-B26C-A774-2A0E031F7BE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etengah Bingkai 2">
            <a:extLst>
              <a:ext uri="{FF2B5EF4-FFF2-40B4-BE49-F238E27FC236}">
                <a16:creationId xmlns:a16="http://schemas.microsoft.com/office/drawing/2014/main" id="{CEE0E7AC-71F9-EE70-9F10-21E6514F9805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2" name="Persegi Panjang: Sudut Lengkung 1">
            <a:hlinkClick r:id="rId36" action="ppaction://hlinksldjump"/>
            <a:extLst>
              <a:ext uri="{FF2B5EF4-FFF2-40B4-BE49-F238E27FC236}">
                <a16:creationId xmlns:a16="http://schemas.microsoft.com/office/drawing/2014/main" id="{99BBA669-AC43-2B0A-13F4-E1FB26428D7A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30" name="Persegi Panjang: Sudut Lengkung 2">
            <a:hlinkClick r:id="rId37" action="ppaction://hlinksldjump"/>
            <a:extLst>
              <a:ext uri="{FF2B5EF4-FFF2-40B4-BE49-F238E27FC236}">
                <a16:creationId xmlns:a16="http://schemas.microsoft.com/office/drawing/2014/main" id="{F0B36A52-3088-0995-EA27-3CE443935919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31" name="Persegi Panjang: Sudut Lengkung 3">
            <a:hlinkClick r:id="rId38" action="ppaction://hlinksldjump"/>
            <a:extLst>
              <a:ext uri="{FF2B5EF4-FFF2-40B4-BE49-F238E27FC236}">
                <a16:creationId xmlns:a16="http://schemas.microsoft.com/office/drawing/2014/main" id="{AA2B70FB-FCDF-3B1B-8D83-BEA486B75F50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34" name="Persegi Panjang: Sudut Lengkung 4">
            <a:hlinkClick r:id="rId39" action="ppaction://hlinksldjump"/>
            <a:extLst>
              <a:ext uri="{FF2B5EF4-FFF2-40B4-BE49-F238E27FC236}">
                <a16:creationId xmlns:a16="http://schemas.microsoft.com/office/drawing/2014/main" id="{5F46E835-4078-29BC-CB13-5F87506828FB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6" name="Persegi Panjang: Sudut Lengkung 8">
            <a:hlinkClick r:id="rId40" action="ppaction://hlinksldjump"/>
            <a:extLst>
              <a:ext uri="{FF2B5EF4-FFF2-40B4-BE49-F238E27FC236}">
                <a16:creationId xmlns:a16="http://schemas.microsoft.com/office/drawing/2014/main" id="{F44709CE-EC89-7318-2EB0-CBE5FA41D159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F11808-3FA3-0CD0-C2E7-A5DE199D7909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9210C6-DBBB-943E-4913-603A8C1CAEB0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71AE61-5A00-4F7B-9A53-2067B32A1E8B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75E809-B23F-ACFA-69CA-530C039791AF}"/>
              </a:ext>
            </a:extLst>
          </p:cNvPr>
          <p:cNvPicPr>
            <a:picLocks noChangeAspect="1"/>
          </p:cNvPicPr>
          <p:nvPr/>
        </p:nvPicPr>
        <p:blipFill>
          <a:blip r:embed="rId4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16C112D-AF01-0020-3404-EFA9A80C5BCC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18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21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</a:p>
        </p:txBody>
      </p:sp>
      <p:sp>
        <p:nvSpPr>
          <p:cNvPr id="3" name="Persegi Panjang: Sudut Lengkung 2">
            <a:hlinkClick r:id="rId5" action="ppaction://hlinksldjump"/>
            <a:extLst>
              <a:ext uri="{FF2B5EF4-FFF2-40B4-BE49-F238E27FC236}">
                <a16:creationId xmlns:a16="http://schemas.microsoft.com/office/drawing/2014/main" id="{38FB9973-0518-E2C1-0B3D-6023794824CF}"/>
              </a:ext>
            </a:extLst>
          </p:cNvPr>
          <p:cNvSpPr/>
          <p:nvPr/>
        </p:nvSpPr>
        <p:spPr>
          <a:xfrm>
            <a:off x="8470232" y="2721442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Petunjuk</a:t>
            </a:r>
          </a:p>
        </p:txBody>
      </p:sp>
      <p:sp>
        <p:nvSpPr>
          <p:cNvPr id="5" name="Persegi Panjang: Sudut Lengkung 4">
            <a:hlinkClick r:id="rId6" action="ppaction://hlinksldjump"/>
            <a:extLst>
              <a:ext uri="{FF2B5EF4-FFF2-40B4-BE49-F238E27FC236}">
                <a16:creationId xmlns:a16="http://schemas.microsoft.com/office/drawing/2014/main" id="{BCF3ABFF-27DC-57A4-AE85-EE5EB7C1EFB3}"/>
              </a:ext>
            </a:extLst>
          </p:cNvPr>
          <p:cNvSpPr/>
          <p:nvPr/>
        </p:nvSpPr>
        <p:spPr>
          <a:xfrm>
            <a:off x="8470232" y="3931132"/>
            <a:ext cx="3397717" cy="646331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Profil </a:t>
            </a:r>
          </a:p>
        </p:txBody>
      </p:sp>
      <p:sp>
        <p:nvSpPr>
          <p:cNvPr id="6" name="Persegi Panjang: Sudut Lengkung 5">
            <a:hlinkClick r:id="rId7" action="ppaction://hlinksldjump"/>
            <a:extLst>
              <a:ext uri="{FF2B5EF4-FFF2-40B4-BE49-F238E27FC236}">
                <a16:creationId xmlns:a16="http://schemas.microsoft.com/office/drawing/2014/main" id="{0139A242-9C81-83C1-4CDE-367205F44DDB}"/>
              </a:ext>
            </a:extLst>
          </p:cNvPr>
          <p:cNvSpPr/>
          <p:nvPr/>
        </p:nvSpPr>
        <p:spPr>
          <a:xfrm>
            <a:off x="8470233" y="5179092"/>
            <a:ext cx="3397716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Tujuan</a:t>
            </a:r>
          </a:p>
        </p:txBody>
      </p:sp>
      <p:sp>
        <p:nvSpPr>
          <p:cNvPr id="9" name="Persegi Panjang: Sudut Lengkung 8">
            <a:hlinkClick r:id="rId8" action="ppaction://hlinksldjump"/>
            <a:extLst>
              <a:ext uri="{FF2B5EF4-FFF2-40B4-BE49-F238E27FC236}">
                <a16:creationId xmlns:a16="http://schemas.microsoft.com/office/drawing/2014/main" id="{FAEBCA44-A035-7A26-2214-080EDA5C04E6}"/>
              </a:ext>
            </a:extLst>
          </p:cNvPr>
          <p:cNvSpPr/>
          <p:nvPr/>
        </p:nvSpPr>
        <p:spPr>
          <a:xfrm>
            <a:off x="8470232" y="1565877"/>
            <a:ext cx="3397717" cy="64633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113C-3D0C-DB6B-9846-95EC1CAD65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89087" y="1585011"/>
            <a:ext cx="913268" cy="60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57F9A-C817-B974-1756-D20489033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8052" y1="42065" x2="48052" y2="42065"/>
                        <a14:foregroundMark x1="53247" y1="69521" x2="53247" y2="6952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232" y="2625869"/>
            <a:ext cx="894657" cy="768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42277-7489-4AF8-74EA-0DB754470F3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22" b="93056" l="9934" r="89735">
                        <a14:foregroundMark x1="40066" y1="36806" x2="40066" y2="36806"/>
                        <a14:foregroundMark x1="51987" y1="93056" x2="51987" y2="930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005" y="3958013"/>
            <a:ext cx="609432" cy="581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F402D-08A3-76AB-EF9F-C6B82C4AEA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952" b="57548" l="45062" r="56674">
                        <a14:foregroundMark x1="55365" y1="46759" x2="55365" y2="4675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3611" t="33253" r="41874" b="39753"/>
          <a:stretch/>
        </p:blipFill>
        <p:spPr>
          <a:xfrm>
            <a:off x="8741005" y="5156376"/>
            <a:ext cx="621401" cy="65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433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8448A800-88D9-D11B-11DD-63499BE6F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86" name="Grup 185">
            <a:extLst>
              <a:ext uri="{FF2B5EF4-FFF2-40B4-BE49-F238E27FC236}">
                <a16:creationId xmlns:a16="http://schemas.microsoft.com/office/drawing/2014/main" id="{6D737FEC-5550-95C2-A350-ACF1AD856F8E}"/>
              </a:ext>
            </a:extLst>
          </p:cNvPr>
          <p:cNvGrpSpPr/>
          <p:nvPr/>
        </p:nvGrpSpPr>
        <p:grpSpPr>
          <a:xfrm>
            <a:off x="1688106" y="1444469"/>
            <a:ext cx="23822730" cy="3334159"/>
            <a:chOff x="-6246219" y="-3719325"/>
            <a:chExt cx="23822730" cy="3334159"/>
          </a:xfrm>
        </p:grpSpPr>
        <p:sp>
          <p:nvSpPr>
            <p:cNvPr id="2" name="Persegi Panjang: Sudut Lengkung 1">
              <a:extLst>
                <a:ext uri="{FF2B5EF4-FFF2-40B4-BE49-F238E27FC236}">
                  <a16:creationId xmlns:a16="http://schemas.microsoft.com/office/drawing/2014/main" id="{BCD2F44D-759A-3486-2662-A81662DDE8AE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Persegi Panjang: Sudut Lengkung 2">
              <a:extLst>
                <a:ext uri="{FF2B5EF4-FFF2-40B4-BE49-F238E27FC236}">
                  <a16:creationId xmlns:a16="http://schemas.microsoft.com/office/drawing/2014/main" id="{D86A3529-2A28-6008-801B-C8AE7F761F0B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Persegi Panjang: Sudut Lengkung 3">
              <a:extLst>
                <a:ext uri="{FF2B5EF4-FFF2-40B4-BE49-F238E27FC236}">
                  <a16:creationId xmlns:a16="http://schemas.microsoft.com/office/drawing/2014/main" id="{69C995D0-51D2-C14C-C40C-CB6DB150AC35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Persegi Panjang: Sudut Lengkung 4">
              <a:extLst>
                <a:ext uri="{FF2B5EF4-FFF2-40B4-BE49-F238E27FC236}">
                  <a16:creationId xmlns:a16="http://schemas.microsoft.com/office/drawing/2014/main" id="{559E1225-849D-BF9B-0FFE-5790913C6DB2}"/>
                </a:ext>
              </a:extLst>
            </p:cNvPr>
            <p:cNvSpPr/>
            <p:nvPr/>
          </p:nvSpPr>
          <p:spPr>
            <a:xfrm>
              <a:off x="271756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8069EC70-EBE7-BAFF-666B-D303255F4991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33F52949-A55A-EB9E-B782-DAD9433E9BE3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Persegi Panjang: Sudut Lengkung 14">
              <a:extLst>
                <a:ext uri="{FF2B5EF4-FFF2-40B4-BE49-F238E27FC236}">
                  <a16:creationId xmlns:a16="http://schemas.microsoft.com/office/drawing/2014/main" id="{DFD4FC26-95EF-B99C-D9F8-F919C52E90A4}"/>
                </a:ext>
              </a:extLst>
            </p:cNvPr>
            <p:cNvSpPr/>
            <p:nvPr/>
          </p:nvSpPr>
          <p:spPr>
            <a:xfrm>
              <a:off x="1168309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Persegi Panjang: Sudut Lengkung 27">
              <a:extLst>
                <a:ext uri="{FF2B5EF4-FFF2-40B4-BE49-F238E27FC236}">
                  <a16:creationId xmlns:a16="http://schemas.microsoft.com/office/drawing/2014/main" id="{F74B56A1-F823-932A-2C93-66D7984E4C78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6F41313D-1FED-A48B-96CC-CD0E93C67E39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WAV merupakan standar format berkas audio yang dikembangkan oleh </a:t>
              </a:r>
              <a:r>
                <a:rPr lang="id-ID" sz="1400" dirty="0" err="1">
                  <a:solidFill>
                    <a:schemeClr val="bg1"/>
                  </a:solidFill>
                </a:rPr>
                <a:t>microsoft</a:t>
              </a:r>
              <a:r>
                <a:rPr lang="id-ID" sz="1400" dirty="0">
                  <a:solidFill>
                    <a:schemeClr val="bg1"/>
                  </a:solidFill>
                </a:rPr>
                <a:t> dan IBM. WAV ini adalah format utama untuk menyimpan </a:t>
              </a:r>
              <a:r>
                <a:rPr lang="id-ID" sz="1400" dirty="0" err="1">
                  <a:solidFill>
                    <a:schemeClr val="bg1"/>
                  </a:solidFill>
                </a:rPr>
                <a:t>fata</a:t>
              </a:r>
              <a:r>
                <a:rPr lang="id-ID" sz="1400" dirty="0">
                  <a:solidFill>
                    <a:schemeClr val="bg1"/>
                  </a:solidFill>
                </a:rPr>
                <a:t> audio mentah pada Windows dan menggunakan metode yang sama dengan AIFF Apple untuk menyimpan data</a:t>
              </a:r>
            </a:p>
          </p:txBody>
        </p:sp>
        <p:sp>
          <p:nvSpPr>
            <p:cNvPr id="56" name="Kotak Teks 55">
              <a:extLst>
                <a:ext uri="{FF2B5EF4-FFF2-40B4-BE49-F238E27FC236}">
                  <a16:creationId xmlns:a16="http://schemas.microsoft.com/office/drawing/2014/main" id="{65AEBE4E-F156-4CBC-9517-558D223EDBA4}"/>
                </a:ext>
              </a:extLst>
            </p:cNvPr>
            <p:cNvSpPr txBox="1"/>
            <p:nvPr/>
          </p:nvSpPr>
          <p:spPr>
            <a:xfrm>
              <a:off x="-3249704" y="-3387355"/>
              <a:ext cx="28648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AAC adalah format audi0 yang berbasis MPEG2 dan MPEG4. AAC bersifat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dikembangkan oleh Motion Pure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Group(</a:t>
              </a:r>
              <a:r>
                <a:rPr lang="id-ID" sz="1200" dirty="0" err="1">
                  <a:solidFill>
                    <a:schemeClr val="bg1"/>
                  </a:solidFill>
                </a:rPr>
                <a:t>Fraunhofer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Institute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Dolby</a:t>
              </a:r>
              <a:r>
                <a:rPr lang="id-ID" sz="1200" dirty="0">
                  <a:solidFill>
                    <a:schemeClr val="bg1"/>
                  </a:solidFill>
                </a:rPr>
                <a:t>, Sony, Nokia, dan AT&amp;T).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dikompresi dengan cara yang lebih efisien pada kecepatan 128 </a:t>
              </a:r>
              <a:r>
                <a:rPr lang="id-ID" sz="1200" dirty="0" err="1">
                  <a:solidFill>
                    <a:schemeClr val="bg1"/>
                  </a:solidFill>
                </a:rPr>
                <a:t>kbps</a:t>
              </a:r>
              <a:r>
                <a:rPr lang="id-ID" sz="1200" dirty="0">
                  <a:solidFill>
                    <a:schemeClr val="bg1"/>
                  </a:solidFill>
                </a:rPr>
                <a:t> dengan suara stereo. AAC merupakan audio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yang menyempurnakan MP3 dalam hal medium dan </a:t>
              </a:r>
              <a:r>
                <a:rPr lang="id-ID" sz="1200" dirty="0" err="1">
                  <a:solidFill>
                    <a:schemeClr val="bg1"/>
                  </a:solidFill>
                </a:rPr>
                <a:t>high</a:t>
              </a:r>
              <a:r>
                <a:rPr lang="id-ID" sz="1200" dirty="0">
                  <a:solidFill>
                    <a:schemeClr val="bg1"/>
                  </a:solidFill>
                </a:rPr>
                <a:t> bit </a:t>
              </a:r>
              <a:r>
                <a:rPr lang="id-ID" sz="1200" dirty="0" err="1">
                  <a:solidFill>
                    <a:schemeClr val="bg1"/>
                  </a:solidFill>
                </a:rPr>
                <a:t>rates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33DC8345-4494-17F4-C9D0-A167C8562027}"/>
                </a:ext>
              </a:extLst>
            </p:cNvPr>
            <p:cNvSpPr txBox="1"/>
            <p:nvPr/>
          </p:nvSpPr>
          <p:spPr>
            <a:xfrm>
              <a:off x="-185088" y="-3403505"/>
              <a:ext cx="2735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MP3 merupakan format kompresi audio yang dikembangkan oleh </a:t>
              </a:r>
              <a:r>
                <a:rPr lang="id-ID" sz="1200" dirty="0" err="1">
                  <a:solidFill>
                    <a:schemeClr val="bg1"/>
                  </a:solidFill>
                </a:rPr>
                <a:t>Moving</a:t>
              </a:r>
              <a:r>
                <a:rPr lang="id-ID" sz="1200" dirty="0">
                  <a:solidFill>
                    <a:schemeClr val="bg1"/>
                  </a:solidFill>
                </a:rPr>
                <a:t> Picture </a:t>
              </a:r>
              <a:r>
                <a:rPr lang="id-ID" sz="1200" dirty="0" err="1">
                  <a:solidFill>
                    <a:schemeClr val="bg1"/>
                  </a:solidFill>
                </a:rPr>
                <a:t>Experts</a:t>
              </a:r>
              <a:r>
                <a:rPr lang="id-ID" sz="1200" dirty="0">
                  <a:solidFill>
                    <a:schemeClr val="bg1"/>
                  </a:solidFill>
                </a:rPr>
                <a:t> Group (MPEG).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Layer 3 kompresi audio yang secara umum digunakan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file-file</a:t>
              </a:r>
              <a:r>
                <a:rPr lang="id-ID" sz="1200" dirty="0">
                  <a:solidFill>
                    <a:schemeClr val="bg1"/>
                  </a:solidFill>
                </a:rPr>
                <a:t> musik dan </a:t>
              </a:r>
              <a:r>
                <a:rPr lang="id-ID" sz="1200" dirty="0" err="1">
                  <a:solidFill>
                    <a:schemeClr val="bg1"/>
                  </a:solidFill>
                </a:rPr>
                <a:t>audiobooks</a:t>
              </a:r>
              <a:r>
                <a:rPr lang="id-ID" sz="1200" dirty="0">
                  <a:solidFill>
                    <a:schemeClr val="bg1"/>
                  </a:solidFill>
                </a:rPr>
                <a:t> dalam </a:t>
              </a:r>
              <a:r>
                <a:rPr lang="id-ID" sz="1200" dirty="0" err="1">
                  <a:solidFill>
                    <a:schemeClr val="bg1"/>
                  </a:solidFill>
                </a:rPr>
                <a:t>drive.format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MP3 mampu memberikan </a:t>
              </a:r>
              <a:r>
                <a:rPr lang="id-ID" sz="1200" dirty="0" err="1">
                  <a:solidFill>
                    <a:schemeClr val="bg1"/>
                  </a:solidFill>
                </a:rPr>
                <a:t>kulaitas</a:t>
              </a:r>
              <a:r>
                <a:rPr lang="id-ID" sz="1200" dirty="0">
                  <a:solidFill>
                    <a:schemeClr val="bg1"/>
                  </a:solidFill>
                </a:rPr>
                <a:t> suara yang mendekati kualitas CD stereo 16 bit.</a:t>
              </a:r>
            </a:p>
          </p:txBody>
        </p:sp>
        <p:sp>
          <p:nvSpPr>
            <p:cNvPr id="73" name="Kotak Teks 72">
              <a:extLst>
                <a:ext uri="{FF2B5EF4-FFF2-40B4-BE49-F238E27FC236}">
                  <a16:creationId xmlns:a16="http://schemas.microsoft.com/office/drawing/2014/main" id="{E72F1649-1BD6-6676-CE02-932433AA44E2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WAV (WAVEFORM)</a:t>
              </a:r>
            </a:p>
          </p:txBody>
        </p:sp>
        <p:sp>
          <p:nvSpPr>
            <p:cNvPr id="79" name="Kotak Teks 78">
              <a:extLst>
                <a:ext uri="{FF2B5EF4-FFF2-40B4-BE49-F238E27FC236}">
                  <a16:creationId xmlns:a16="http://schemas.microsoft.com/office/drawing/2014/main" id="{A7EDC548-4684-9516-3A58-7A1591929A76}"/>
                </a:ext>
              </a:extLst>
            </p:cNvPr>
            <p:cNvSpPr txBox="1"/>
            <p:nvPr/>
          </p:nvSpPr>
          <p:spPr>
            <a:xfrm>
              <a:off x="-3052588" y="-3658116"/>
              <a:ext cx="2803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AAC (Advance Audio </a:t>
              </a:r>
              <a:r>
                <a:rPr lang="id-ID" sz="1600" b="1" dirty="0" err="1">
                  <a:solidFill>
                    <a:schemeClr val="bg1"/>
                  </a:solidFill>
                </a:rPr>
                <a:t>Coding</a:t>
              </a:r>
              <a:r>
                <a:rPr lang="id-ID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4" name="Kotak Teks 83">
              <a:extLst>
                <a:ext uri="{FF2B5EF4-FFF2-40B4-BE49-F238E27FC236}">
                  <a16:creationId xmlns:a16="http://schemas.microsoft.com/office/drawing/2014/main" id="{A0F1996D-A660-CFD3-E473-98781378537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MPEG Layer 3 (MP3)</a:t>
              </a:r>
            </a:p>
          </p:txBody>
        </p:sp>
        <p:sp>
          <p:nvSpPr>
            <p:cNvPr id="100" name="Kotak Teks 99">
              <a:extLst>
                <a:ext uri="{FF2B5EF4-FFF2-40B4-BE49-F238E27FC236}">
                  <a16:creationId xmlns:a16="http://schemas.microsoft.com/office/drawing/2014/main" id="{34A2411B-55FB-9F30-8A08-0F8016168B56}"/>
                </a:ext>
              </a:extLst>
            </p:cNvPr>
            <p:cNvSpPr txBox="1"/>
            <p:nvPr/>
          </p:nvSpPr>
          <p:spPr>
            <a:xfrm>
              <a:off x="2822511" y="-3340100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adalah format multimedia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 yang dirancang untuk </a:t>
              </a:r>
              <a:r>
                <a:rPr lang="id-ID" sz="1200" dirty="0" err="1">
                  <a:solidFill>
                    <a:schemeClr val="bg1"/>
                  </a:solidFill>
                </a:rPr>
                <a:t>streaming</a:t>
              </a:r>
              <a:r>
                <a:rPr lang="id-ID" sz="1200" dirty="0">
                  <a:solidFill>
                    <a:schemeClr val="bg1"/>
                  </a:solidFill>
                </a:rPr>
                <a:t> dan penyimpanan yang efisien. Format ini dikembangkan oleh Xiph.org </a:t>
              </a:r>
              <a:r>
                <a:rPr lang="id-ID" sz="1200" dirty="0" err="1">
                  <a:solidFill>
                    <a:schemeClr val="bg1"/>
                  </a:solidFill>
                </a:rPr>
                <a:t>Foundation</a:t>
              </a:r>
              <a:r>
                <a:rPr lang="id-ID" sz="1200" dirty="0">
                  <a:solidFill>
                    <a:schemeClr val="bg1"/>
                  </a:solidFill>
                </a:rPr>
                <a:t>. Begitu pula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yang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audio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biasanya dipasang bersama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, sehingga muncullah yang namanya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106" name="Kotak Teks 105">
              <a:extLst>
                <a:ext uri="{FF2B5EF4-FFF2-40B4-BE49-F238E27FC236}">
                  <a16:creationId xmlns:a16="http://schemas.microsoft.com/office/drawing/2014/main" id="{4D0515C9-7991-076C-5998-5BDCD8A5D9FE}"/>
                </a:ext>
              </a:extLst>
            </p:cNvPr>
            <p:cNvSpPr txBox="1"/>
            <p:nvPr/>
          </p:nvSpPr>
          <p:spPr>
            <a:xfrm>
              <a:off x="3290454" y="-3647812"/>
              <a:ext cx="1891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dan </a:t>
              </a:r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Vorbis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Kotak Teks 112">
              <a:extLst>
                <a:ext uri="{FF2B5EF4-FFF2-40B4-BE49-F238E27FC236}">
                  <a16:creationId xmlns:a16="http://schemas.microsoft.com/office/drawing/2014/main" id="{182E551A-B453-BD0F-1AF4-80DF615F4467}"/>
                </a:ext>
              </a:extLst>
            </p:cNvPr>
            <p:cNvSpPr txBox="1"/>
            <p:nvPr/>
          </p:nvSpPr>
          <p:spPr>
            <a:xfrm>
              <a:off x="5872250" y="-3164234"/>
              <a:ext cx="2585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WMA adalah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 yang dikembangkan pertama kali oleh Microsoft untuk menyaingi MP3. WMA menggunakan sistem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 untuk mencegah pembajakan musik.</a:t>
              </a:r>
            </a:p>
          </p:txBody>
        </p:sp>
        <p:sp>
          <p:nvSpPr>
            <p:cNvPr id="115" name="Kotak Teks 114">
              <a:extLst>
                <a:ext uri="{FF2B5EF4-FFF2-40B4-BE49-F238E27FC236}">
                  <a16:creationId xmlns:a16="http://schemas.microsoft.com/office/drawing/2014/main" id="{DC992AA3-8490-4A81-292C-F14FC82C8291}"/>
                </a:ext>
              </a:extLst>
            </p:cNvPr>
            <p:cNvSpPr txBox="1"/>
            <p:nvPr/>
          </p:nvSpPr>
          <p:spPr>
            <a:xfrm>
              <a:off x="5949199" y="-3571916"/>
              <a:ext cx="29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WMA (Windows Media Audio)</a:t>
              </a:r>
            </a:p>
          </p:txBody>
        </p:sp>
        <p:sp>
          <p:nvSpPr>
            <p:cNvPr id="124" name="Kotak Teks 123">
              <a:extLst>
                <a:ext uri="{FF2B5EF4-FFF2-40B4-BE49-F238E27FC236}">
                  <a16:creationId xmlns:a16="http://schemas.microsoft.com/office/drawing/2014/main" id="{4329D41C-D4AC-D429-682B-01AB5C6AA0A4}"/>
                </a:ext>
              </a:extLst>
            </p:cNvPr>
            <p:cNvSpPr txBox="1"/>
            <p:nvPr/>
          </p:nvSpPr>
          <p:spPr>
            <a:xfrm>
              <a:off x="8918894" y="-3565831"/>
              <a:ext cx="2639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FLAC (Free Lossless Audio Codec)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Kotak Teks 126">
              <a:extLst>
                <a:ext uri="{FF2B5EF4-FFF2-40B4-BE49-F238E27FC236}">
                  <a16:creationId xmlns:a16="http://schemas.microsoft.com/office/drawing/2014/main" id="{AF1AEF0C-1B8C-724B-EBDB-593B7D5165AF}"/>
                </a:ext>
              </a:extLst>
            </p:cNvPr>
            <p:cNvSpPr txBox="1"/>
            <p:nvPr/>
          </p:nvSpPr>
          <p:spPr>
            <a:xfrm>
              <a:off x="8726250" y="-3343750"/>
              <a:ext cx="289106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FLAC adalah format audio kategori 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 yang paling banyak digunakan, menjadikannya pilihan terbaik </a:t>
              </a:r>
              <a:r>
                <a:rPr lang="id-ID" sz="1200" dirty="0" err="1">
                  <a:solidFill>
                    <a:schemeClr val="bg1"/>
                  </a:solidFill>
                </a:rPr>
                <a:t>begi</a:t>
              </a:r>
              <a:r>
                <a:rPr lang="id-ID" sz="1200" dirty="0">
                  <a:solidFill>
                    <a:schemeClr val="bg1"/>
                  </a:solidFill>
                </a:rPr>
                <a:t> pengguna yang ingin menyimpan audio dengan sedikit mengurangi kualitas suaranya (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). Kompresi data yang dihasilkan hampir sama dengan kualitas audio aslinya sehingga bagi audio editor dan </a:t>
              </a:r>
              <a:r>
                <a:rPr lang="id-ID" sz="1200" dirty="0" err="1">
                  <a:solidFill>
                    <a:schemeClr val="bg1"/>
                  </a:solidFill>
                </a:rPr>
                <a:t>audiophile</a:t>
              </a:r>
              <a:r>
                <a:rPr lang="id-ID" sz="1200" dirty="0">
                  <a:solidFill>
                    <a:schemeClr val="bg1"/>
                  </a:solidFill>
                </a:rPr>
                <a:t>, FLAC, WAV, dan AIFF adalah </a:t>
              </a:r>
              <a:r>
                <a:rPr lang="id-ID" sz="1200" dirty="0" err="1">
                  <a:solidFill>
                    <a:schemeClr val="bg1"/>
                  </a:solidFill>
                </a:rPr>
                <a:t>pillihan</a:t>
              </a:r>
              <a:r>
                <a:rPr lang="id-ID" sz="1200" dirty="0">
                  <a:solidFill>
                    <a:schemeClr val="bg1"/>
                  </a:solidFill>
                </a:rPr>
                <a:t> terbaik</a:t>
              </a:r>
            </a:p>
          </p:txBody>
        </p:sp>
        <p:sp>
          <p:nvSpPr>
            <p:cNvPr id="130" name="Kotak Teks 129">
              <a:extLst>
                <a:ext uri="{FF2B5EF4-FFF2-40B4-BE49-F238E27FC236}">
                  <a16:creationId xmlns:a16="http://schemas.microsoft.com/office/drawing/2014/main" id="{E1343FA2-3C0A-03D6-1F0D-373344F2BF74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131" name="Kotak Teks 130">
              <a:extLst>
                <a:ext uri="{FF2B5EF4-FFF2-40B4-BE49-F238E27FC236}">
                  <a16:creationId xmlns:a16="http://schemas.microsoft.com/office/drawing/2014/main" id="{79AE67FF-D66E-249A-0696-C4407C1885F4}"/>
                </a:ext>
              </a:extLst>
            </p:cNvPr>
            <p:cNvSpPr txBox="1"/>
            <p:nvPr/>
          </p:nvSpPr>
          <p:spPr>
            <a:xfrm>
              <a:off x="11897854" y="-3247768"/>
              <a:ext cx="24730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adalah format data multimedia sebagai bagian dari format MPEG-4. Pada umumnya mp4 digunakan untuk menyimpan data audio video, dan lainnya seperti </a:t>
              </a:r>
              <a:r>
                <a:rPr lang="id-ID" sz="1200" dirty="0" err="1">
                  <a:solidFill>
                    <a:schemeClr val="bg1"/>
                  </a:solidFill>
                </a:rPr>
                <a:t>subtitle</a:t>
              </a:r>
              <a:r>
                <a:rPr lang="id-ID" sz="1200" dirty="0">
                  <a:solidFill>
                    <a:schemeClr val="bg1"/>
                  </a:solidFill>
                </a:rPr>
                <a:t>. Mp4 juga mendukung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5" name="Kotak Teks 134">
              <a:extLst>
                <a:ext uri="{FF2B5EF4-FFF2-40B4-BE49-F238E27FC236}">
                  <a16:creationId xmlns:a16="http://schemas.microsoft.com/office/drawing/2014/main" id="{76F58828-EDF3-FDCF-8772-49A5AC891EB0}"/>
                </a:ext>
              </a:extLst>
            </p:cNvPr>
            <p:cNvSpPr txBox="1"/>
            <p:nvPr/>
          </p:nvSpPr>
          <p:spPr>
            <a:xfrm>
              <a:off x="15354102" y="-3673505"/>
              <a:ext cx="1673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PCM</a:t>
              </a:r>
            </a:p>
          </p:txBody>
        </p:sp>
        <p:sp>
          <p:nvSpPr>
            <p:cNvPr id="136" name="Kotak Teks 135">
              <a:extLst>
                <a:ext uri="{FF2B5EF4-FFF2-40B4-BE49-F238E27FC236}">
                  <a16:creationId xmlns:a16="http://schemas.microsoft.com/office/drawing/2014/main" id="{533085A3-F39B-1A59-DB18-BBE33A22942D}"/>
                </a:ext>
              </a:extLst>
            </p:cNvPr>
            <p:cNvSpPr txBox="1"/>
            <p:nvPr/>
          </p:nvSpPr>
          <p:spPr>
            <a:xfrm>
              <a:off x="14778793" y="-3364002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Pulse</a:t>
              </a:r>
              <a:r>
                <a:rPr lang="id-ID" sz="1200" dirty="0">
                  <a:solidFill>
                    <a:schemeClr val="bg1"/>
                  </a:solidFill>
                </a:rPr>
                <a:t> Code </a:t>
              </a:r>
              <a:r>
                <a:rPr lang="id-ID" sz="1200" dirty="0" err="1">
                  <a:solidFill>
                    <a:schemeClr val="bg1"/>
                  </a:solidFill>
                </a:rPr>
                <a:t>Modulation</a:t>
              </a:r>
              <a:r>
                <a:rPr lang="id-ID" sz="1200" dirty="0">
                  <a:solidFill>
                    <a:schemeClr val="bg1"/>
                  </a:solidFill>
                </a:rPr>
                <a:t> (PCM) adalah format audio yang sangat sederhana karena belum </a:t>
              </a:r>
              <a:r>
                <a:rPr lang="id-ID" sz="1200" dirty="0" err="1">
                  <a:solidFill>
                    <a:schemeClr val="bg1"/>
                  </a:solidFill>
                </a:rPr>
                <a:t>dikompress</a:t>
              </a:r>
              <a:r>
                <a:rPr lang="id-ID" sz="1200" dirty="0">
                  <a:solidFill>
                    <a:schemeClr val="bg1"/>
                  </a:solidFill>
                </a:rPr>
                <a:t> seperti halnya .</a:t>
              </a:r>
              <a:r>
                <a:rPr lang="id-ID" sz="1200" dirty="0" err="1">
                  <a:solidFill>
                    <a:schemeClr val="bg1"/>
                  </a:solidFill>
                </a:rPr>
                <a:t>wav</a:t>
              </a:r>
              <a:r>
                <a:rPr lang="id-ID" sz="1200" dirty="0">
                  <a:solidFill>
                    <a:schemeClr val="bg1"/>
                  </a:solidFill>
                </a:rPr>
                <a:t> pada Windows atau AIFF pada Apple. PCM juga dikenal sebagai Linear PCM adalah standar untuk format CD Audio. Karena sifatnya yang tidak terkompresi, maka format PCM ini mempunyai ukuran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cukup besar bila </a:t>
              </a:r>
              <a:r>
                <a:rPr lang="id-ID" sz="1200" dirty="0" err="1">
                  <a:solidFill>
                    <a:schemeClr val="bg1"/>
                  </a:solidFill>
                </a:rPr>
                <a:t>dibandigkan</a:t>
              </a:r>
              <a:r>
                <a:rPr lang="id-ID" sz="1200" dirty="0">
                  <a:solidFill>
                    <a:schemeClr val="bg1"/>
                  </a:solidFill>
                </a:rPr>
                <a:t> dengan format MP3.</a:t>
              </a:r>
            </a:p>
          </p:txBody>
        </p:sp>
        <p:pic>
          <p:nvPicPr>
            <p:cNvPr id="171" name="Gambar 170">
              <a:extLst>
                <a:ext uri="{FF2B5EF4-FFF2-40B4-BE49-F238E27FC236}">
                  <a16:creationId xmlns:a16="http://schemas.microsoft.com/office/drawing/2014/main" id="{446F0B1B-A485-7C7A-B68F-19A88684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6091" y="-1500617"/>
              <a:ext cx="1042605" cy="1042605"/>
            </a:xfrm>
            <a:prstGeom prst="rect">
              <a:avLst/>
            </a:prstGeom>
          </p:spPr>
        </p:pic>
        <p:pic>
          <p:nvPicPr>
            <p:cNvPr id="173" name="Gambar 172">
              <a:extLst>
                <a:ext uri="{FF2B5EF4-FFF2-40B4-BE49-F238E27FC236}">
                  <a16:creationId xmlns:a16="http://schemas.microsoft.com/office/drawing/2014/main" id="{083518FC-638E-6B2B-E67D-B4D8A809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788" y="-1530629"/>
              <a:ext cx="999269" cy="999269"/>
            </a:xfrm>
            <a:prstGeom prst="rect">
              <a:avLst/>
            </a:prstGeom>
          </p:spPr>
        </p:pic>
        <p:pic>
          <p:nvPicPr>
            <p:cNvPr id="175" name="Gambar 174">
              <a:extLst>
                <a:ext uri="{FF2B5EF4-FFF2-40B4-BE49-F238E27FC236}">
                  <a16:creationId xmlns:a16="http://schemas.microsoft.com/office/drawing/2014/main" id="{DCAA65AB-99ED-0CD5-CE66-901E803D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88" y="-1530629"/>
              <a:ext cx="921338" cy="921338"/>
            </a:xfrm>
            <a:prstGeom prst="rect">
              <a:avLst/>
            </a:prstGeom>
          </p:spPr>
        </p:pic>
        <p:pic>
          <p:nvPicPr>
            <p:cNvPr id="177" name="Gambar 176">
              <a:extLst>
                <a:ext uri="{FF2B5EF4-FFF2-40B4-BE49-F238E27FC236}">
                  <a16:creationId xmlns:a16="http://schemas.microsoft.com/office/drawing/2014/main" id="{A885B6EF-06A9-D37B-BC02-BEDD3860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729" y="-1635711"/>
              <a:ext cx="985955" cy="985955"/>
            </a:xfrm>
            <a:prstGeom prst="rect">
              <a:avLst/>
            </a:prstGeom>
          </p:spPr>
        </p:pic>
        <p:pic>
          <p:nvPicPr>
            <p:cNvPr id="179" name="Gambar 178">
              <a:extLst>
                <a:ext uri="{FF2B5EF4-FFF2-40B4-BE49-F238E27FC236}">
                  <a16:creationId xmlns:a16="http://schemas.microsoft.com/office/drawing/2014/main" id="{43A565DA-CD20-A19C-606C-070B04A7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680" y="-1634755"/>
              <a:ext cx="987516" cy="987516"/>
            </a:xfrm>
            <a:prstGeom prst="rect">
              <a:avLst/>
            </a:prstGeom>
          </p:spPr>
        </p:pic>
        <p:pic>
          <p:nvPicPr>
            <p:cNvPr id="181" name="Gambar 180">
              <a:extLst>
                <a:ext uri="{FF2B5EF4-FFF2-40B4-BE49-F238E27FC236}">
                  <a16:creationId xmlns:a16="http://schemas.microsoft.com/office/drawing/2014/main" id="{8EE4452B-5F64-8A0B-4523-D1BD1ADC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078" y="-1635711"/>
              <a:ext cx="1105828" cy="1105828"/>
            </a:xfrm>
            <a:prstGeom prst="rect">
              <a:avLst/>
            </a:prstGeom>
          </p:spPr>
        </p:pic>
        <p:pic>
          <p:nvPicPr>
            <p:cNvPr id="183" name="Gambar 182">
              <a:extLst>
                <a:ext uri="{FF2B5EF4-FFF2-40B4-BE49-F238E27FC236}">
                  <a16:creationId xmlns:a16="http://schemas.microsoft.com/office/drawing/2014/main" id="{7ED35431-2D57-B5BD-CE75-DDF62E75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514" y="-1590283"/>
              <a:ext cx="930533" cy="930533"/>
            </a:xfrm>
            <a:prstGeom prst="rect">
              <a:avLst/>
            </a:prstGeom>
          </p:spPr>
        </p:pic>
        <p:pic>
          <p:nvPicPr>
            <p:cNvPr id="185" name="Gambar 184">
              <a:extLst>
                <a:ext uri="{FF2B5EF4-FFF2-40B4-BE49-F238E27FC236}">
                  <a16:creationId xmlns:a16="http://schemas.microsoft.com/office/drawing/2014/main" id="{D8BE92F2-7904-0A12-1A09-9E0376D0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1728" y="-1665300"/>
              <a:ext cx="1049691" cy="1049691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13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Persegi Panjang: Sudut Lengkung 1">
            <a:hlinkClick r:id="rId14" action="ppaction://hlinksldjump"/>
            <a:extLst>
              <a:ext uri="{FF2B5EF4-FFF2-40B4-BE49-F238E27FC236}">
                <a16:creationId xmlns:a16="http://schemas.microsoft.com/office/drawing/2014/main" id="{C7AC4C22-9B9F-E95F-E71C-BC543636C1F8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12" name="Persegi Panjang: Sudut Lengkung 2">
            <a:hlinkClick r:id="rId15" action="ppaction://hlinksldjump"/>
            <a:extLst>
              <a:ext uri="{FF2B5EF4-FFF2-40B4-BE49-F238E27FC236}">
                <a16:creationId xmlns:a16="http://schemas.microsoft.com/office/drawing/2014/main" id="{44594B05-49A0-B2F8-1170-661655F98DFA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16" name="Persegi Panjang: Sudut Lengkung 3">
            <a:hlinkClick r:id="rId16" action="ppaction://hlinksldjump"/>
            <a:extLst>
              <a:ext uri="{FF2B5EF4-FFF2-40B4-BE49-F238E27FC236}">
                <a16:creationId xmlns:a16="http://schemas.microsoft.com/office/drawing/2014/main" id="{540F2E85-F509-94FF-A8B6-51EFDDAB930E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17" name="Persegi Panjang: Sudut Lengkung 4">
            <a:hlinkClick r:id="rId17" action="ppaction://hlinksldjump"/>
            <a:extLst>
              <a:ext uri="{FF2B5EF4-FFF2-40B4-BE49-F238E27FC236}">
                <a16:creationId xmlns:a16="http://schemas.microsoft.com/office/drawing/2014/main" id="{116077C0-87EF-592C-2002-7A67A5F55546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18" name="Persegi Panjang: Sudut Lengkung 8">
            <a:hlinkClick r:id="rId18" action="ppaction://hlinksldjump"/>
            <a:extLst>
              <a:ext uri="{FF2B5EF4-FFF2-40B4-BE49-F238E27FC236}">
                <a16:creationId xmlns:a16="http://schemas.microsoft.com/office/drawing/2014/main" id="{806A4439-B82C-B985-2515-2E1E1BAEE641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6E7E67-9467-035F-CE42-9ED13CF88E8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AB43B5-0540-59B7-B9BC-5001580E556F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F02B1D-D734-0092-5784-90CAE00291B8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268D20-5E7D-F666-17DA-EB923B9F7FBE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8C4B5D-88BA-E157-FB21-970FF3F9818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18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663A925A-B145-72D6-5B6A-C86F6B7C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86" name="Grup 185">
            <a:extLst>
              <a:ext uri="{FF2B5EF4-FFF2-40B4-BE49-F238E27FC236}">
                <a16:creationId xmlns:a16="http://schemas.microsoft.com/office/drawing/2014/main" id="{6D737FEC-5550-95C2-A350-ACF1AD856F8E}"/>
              </a:ext>
            </a:extLst>
          </p:cNvPr>
          <p:cNvGrpSpPr/>
          <p:nvPr/>
        </p:nvGrpSpPr>
        <p:grpSpPr>
          <a:xfrm>
            <a:off x="-4331195" y="1457955"/>
            <a:ext cx="23822730" cy="3334159"/>
            <a:chOff x="-6246219" y="-3719325"/>
            <a:chExt cx="23822730" cy="3334159"/>
          </a:xfrm>
        </p:grpSpPr>
        <p:sp>
          <p:nvSpPr>
            <p:cNvPr id="2" name="Persegi Panjang: Sudut Lengkung 1">
              <a:extLst>
                <a:ext uri="{FF2B5EF4-FFF2-40B4-BE49-F238E27FC236}">
                  <a16:creationId xmlns:a16="http://schemas.microsoft.com/office/drawing/2014/main" id="{BCD2F44D-759A-3486-2662-A81662DDE8AE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Persegi Panjang: Sudut Lengkung 2">
              <a:extLst>
                <a:ext uri="{FF2B5EF4-FFF2-40B4-BE49-F238E27FC236}">
                  <a16:creationId xmlns:a16="http://schemas.microsoft.com/office/drawing/2014/main" id="{D86A3529-2A28-6008-801B-C8AE7F761F0B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Persegi Panjang: Sudut Lengkung 3">
              <a:extLst>
                <a:ext uri="{FF2B5EF4-FFF2-40B4-BE49-F238E27FC236}">
                  <a16:creationId xmlns:a16="http://schemas.microsoft.com/office/drawing/2014/main" id="{69C995D0-51D2-C14C-C40C-CB6DB150AC35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Persegi Panjang: Sudut Lengkung 4">
              <a:extLst>
                <a:ext uri="{FF2B5EF4-FFF2-40B4-BE49-F238E27FC236}">
                  <a16:creationId xmlns:a16="http://schemas.microsoft.com/office/drawing/2014/main" id="{559E1225-849D-BF9B-0FFE-5790913C6DB2}"/>
                </a:ext>
              </a:extLst>
            </p:cNvPr>
            <p:cNvSpPr/>
            <p:nvPr/>
          </p:nvSpPr>
          <p:spPr>
            <a:xfrm>
              <a:off x="271756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8069EC70-EBE7-BAFF-666B-D303255F4991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33F52949-A55A-EB9E-B782-DAD9433E9BE3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Persegi Panjang: Sudut Lengkung 14">
              <a:extLst>
                <a:ext uri="{FF2B5EF4-FFF2-40B4-BE49-F238E27FC236}">
                  <a16:creationId xmlns:a16="http://schemas.microsoft.com/office/drawing/2014/main" id="{DFD4FC26-95EF-B99C-D9F8-F919C52E90A4}"/>
                </a:ext>
              </a:extLst>
            </p:cNvPr>
            <p:cNvSpPr/>
            <p:nvPr/>
          </p:nvSpPr>
          <p:spPr>
            <a:xfrm>
              <a:off x="1168309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Persegi Panjang: Sudut Lengkung 27">
              <a:extLst>
                <a:ext uri="{FF2B5EF4-FFF2-40B4-BE49-F238E27FC236}">
                  <a16:creationId xmlns:a16="http://schemas.microsoft.com/office/drawing/2014/main" id="{F74B56A1-F823-932A-2C93-66D7984E4C78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6F41313D-1FED-A48B-96CC-CD0E93C67E39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WAV merupakan standar format berkas audio yang dikembangkan oleh </a:t>
              </a:r>
              <a:r>
                <a:rPr lang="id-ID" sz="1400" dirty="0" err="1">
                  <a:solidFill>
                    <a:schemeClr val="bg1"/>
                  </a:solidFill>
                </a:rPr>
                <a:t>microsoft</a:t>
              </a:r>
              <a:r>
                <a:rPr lang="id-ID" sz="1400" dirty="0">
                  <a:solidFill>
                    <a:schemeClr val="bg1"/>
                  </a:solidFill>
                </a:rPr>
                <a:t> dan IBM. WAV ini adalah format utama untuk menyimpan </a:t>
              </a:r>
              <a:r>
                <a:rPr lang="id-ID" sz="1400" dirty="0" err="1">
                  <a:solidFill>
                    <a:schemeClr val="bg1"/>
                  </a:solidFill>
                </a:rPr>
                <a:t>fata</a:t>
              </a:r>
              <a:r>
                <a:rPr lang="id-ID" sz="1400" dirty="0">
                  <a:solidFill>
                    <a:schemeClr val="bg1"/>
                  </a:solidFill>
                </a:rPr>
                <a:t> audio mentah pada Windows dan menggunakan metode yang sama dengan AIFF Apple untuk menyimpan data</a:t>
              </a:r>
            </a:p>
          </p:txBody>
        </p:sp>
        <p:sp>
          <p:nvSpPr>
            <p:cNvPr id="56" name="Kotak Teks 55">
              <a:extLst>
                <a:ext uri="{FF2B5EF4-FFF2-40B4-BE49-F238E27FC236}">
                  <a16:creationId xmlns:a16="http://schemas.microsoft.com/office/drawing/2014/main" id="{65AEBE4E-F156-4CBC-9517-558D223EDBA4}"/>
                </a:ext>
              </a:extLst>
            </p:cNvPr>
            <p:cNvSpPr txBox="1"/>
            <p:nvPr/>
          </p:nvSpPr>
          <p:spPr>
            <a:xfrm>
              <a:off x="-3249704" y="-3387355"/>
              <a:ext cx="28648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AAC adalah format audi0 yang berbasis MPEG2 dan MPEG4. AAC bersifat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dikembangkan oleh Motion Pure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Group(</a:t>
              </a:r>
              <a:r>
                <a:rPr lang="id-ID" sz="1200" dirty="0" err="1">
                  <a:solidFill>
                    <a:schemeClr val="bg1"/>
                  </a:solidFill>
                </a:rPr>
                <a:t>Fraunhofer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Institute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Dolby</a:t>
              </a:r>
              <a:r>
                <a:rPr lang="id-ID" sz="1200" dirty="0">
                  <a:solidFill>
                    <a:schemeClr val="bg1"/>
                  </a:solidFill>
                </a:rPr>
                <a:t>, Sony, Nokia, dan AT&amp;T).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dikompresi dengan cara yang lebih efisien pada kecepatan 128 </a:t>
              </a:r>
              <a:r>
                <a:rPr lang="id-ID" sz="1200" dirty="0" err="1">
                  <a:solidFill>
                    <a:schemeClr val="bg1"/>
                  </a:solidFill>
                </a:rPr>
                <a:t>kbps</a:t>
              </a:r>
              <a:r>
                <a:rPr lang="id-ID" sz="1200" dirty="0">
                  <a:solidFill>
                    <a:schemeClr val="bg1"/>
                  </a:solidFill>
                </a:rPr>
                <a:t> dengan suara stereo. AAC merupakan audio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yang menyempurnakan MP3 dalam hal medium dan </a:t>
              </a:r>
              <a:r>
                <a:rPr lang="id-ID" sz="1200" dirty="0" err="1">
                  <a:solidFill>
                    <a:schemeClr val="bg1"/>
                  </a:solidFill>
                </a:rPr>
                <a:t>high</a:t>
              </a:r>
              <a:r>
                <a:rPr lang="id-ID" sz="1200" dirty="0">
                  <a:solidFill>
                    <a:schemeClr val="bg1"/>
                  </a:solidFill>
                </a:rPr>
                <a:t> bit </a:t>
              </a:r>
              <a:r>
                <a:rPr lang="id-ID" sz="1200" dirty="0" err="1">
                  <a:solidFill>
                    <a:schemeClr val="bg1"/>
                  </a:solidFill>
                </a:rPr>
                <a:t>rates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33DC8345-4494-17F4-C9D0-A167C8562027}"/>
                </a:ext>
              </a:extLst>
            </p:cNvPr>
            <p:cNvSpPr txBox="1"/>
            <p:nvPr/>
          </p:nvSpPr>
          <p:spPr>
            <a:xfrm>
              <a:off x="-185088" y="-3403505"/>
              <a:ext cx="2735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MP3 merupakan format kompresi audio yang dikembangkan oleh </a:t>
              </a:r>
              <a:r>
                <a:rPr lang="id-ID" sz="1200" dirty="0" err="1">
                  <a:solidFill>
                    <a:schemeClr val="bg1"/>
                  </a:solidFill>
                </a:rPr>
                <a:t>Moving</a:t>
              </a:r>
              <a:r>
                <a:rPr lang="id-ID" sz="1200" dirty="0">
                  <a:solidFill>
                    <a:schemeClr val="bg1"/>
                  </a:solidFill>
                </a:rPr>
                <a:t> Picture </a:t>
              </a:r>
              <a:r>
                <a:rPr lang="id-ID" sz="1200" dirty="0" err="1">
                  <a:solidFill>
                    <a:schemeClr val="bg1"/>
                  </a:solidFill>
                </a:rPr>
                <a:t>Experts</a:t>
              </a:r>
              <a:r>
                <a:rPr lang="id-ID" sz="1200" dirty="0">
                  <a:solidFill>
                    <a:schemeClr val="bg1"/>
                  </a:solidFill>
                </a:rPr>
                <a:t> Group (MPEG).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Layer 3 kompresi audio yang secara umum digunakan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file-file</a:t>
              </a:r>
              <a:r>
                <a:rPr lang="id-ID" sz="1200" dirty="0">
                  <a:solidFill>
                    <a:schemeClr val="bg1"/>
                  </a:solidFill>
                </a:rPr>
                <a:t> musik dan </a:t>
              </a:r>
              <a:r>
                <a:rPr lang="id-ID" sz="1200" dirty="0" err="1">
                  <a:solidFill>
                    <a:schemeClr val="bg1"/>
                  </a:solidFill>
                </a:rPr>
                <a:t>audiobooks</a:t>
              </a:r>
              <a:r>
                <a:rPr lang="id-ID" sz="1200" dirty="0">
                  <a:solidFill>
                    <a:schemeClr val="bg1"/>
                  </a:solidFill>
                </a:rPr>
                <a:t> dalam </a:t>
              </a:r>
              <a:r>
                <a:rPr lang="id-ID" sz="1200" dirty="0" err="1">
                  <a:solidFill>
                    <a:schemeClr val="bg1"/>
                  </a:solidFill>
                </a:rPr>
                <a:t>drive.format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MP3 mampu memberikan </a:t>
              </a:r>
              <a:r>
                <a:rPr lang="id-ID" sz="1200" dirty="0" err="1">
                  <a:solidFill>
                    <a:schemeClr val="bg1"/>
                  </a:solidFill>
                </a:rPr>
                <a:t>kulaitas</a:t>
              </a:r>
              <a:r>
                <a:rPr lang="id-ID" sz="1200" dirty="0">
                  <a:solidFill>
                    <a:schemeClr val="bg1"/>
                  </a:solidFill>
                </a:rPr>
                <a:t> suara yang mendekati kualitas CD stereo 16 bit.</a:t>
              </a:r>
            </a:p>
          </p:txBody>
        </p:sp>
        <p:sp>
          <p:nvSpPr>
            <p:cNvPr id="73" name="Kotak Teks 72">
              <a:extLst>
                <a:ext uri="{FF2B5EF4-FFF2-40B4-BE49-F238E27FC236}">
                  <a16:creationId xmlns:a16="http://schemas.microsoft.com/office/drawing/2014/main" id="{E72F1649-1BD6-6676-CE02-932433AA44E2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WAV (WAVEFORM)</a:t>
              </a:r>
            </a:p>
          </p:txBody>
        </p:sp>
        <p:sp>
          <p:nvSpPr>
            <p:cNvPr id="79" name="Kotak Teks 78">
              <a:extLst>
                <a:ext uri="{FF2B5EF4-FFF2-40B4-BE49-F238E27FC236}">
                  <a16:creationId xmlns:a16="http://schemas.microsoft.com/office/drawing/2014/main" id="{A7EDC548-4684-9516-3A58-7A1591929A76}"/>
                </a:ext>
              </a:extLst>
            </p:cNvPr>
            <p:cNvSpPr txBox="1"/>
            <p:nvPr/>
          </p:nvSpPr>
          <p:spPr>
            <a:xfrm>
              <a:off x="-3052588" y="-3658116"/>
              <a:ext cx="2803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AAC (Advance Audio </a:t>
              </a:r>
              <a:r>
                <a:rPr lang="id-ID" sz="1600" b="1" dirty="0" err="1">
                  <a:solidFill>
                    <a:schemeClr val="bg1"/>
                  </a:solidFill>
                </a:rPr>
                <a:t>Coding</a:t>
              </a:r>
              <a:r>
                <a:rPr lang="id-ID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4" name="Kotak Teks 83">
              <a:extLst>
                <a:ext uri="{FF2B5EF4-FFF2-40B4-BE49-F238E27FC236}">
                  <a16:creationId xmlns:a16="http://schemas.microsoft.com/office/drawing/2014/main" id="{A0F1996D-A660-CFD3-E473-98781378537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MPEG Layer 3 (MP3)</a:t>
              </a:r>
            </a:p>
          </p:txBody>
        </p:sp>
        <p:sp>
          <p:nvSpPr>
            <p:cNvPr id="100" name="Kotak Teks 99">
              <a:extLst>
                <a:ext uri="{FF2B5EF4-FFF2-40B4-BE49-F238E27FC236}">
                  <a16:creationId xmlns:a16="http://schemas.microsoft.com/office/drawing/2014/main" id="{34A2411B-55FB-9F30-8A08-0F8016168B56}"/>
                </a:ext>
              </a:extLst>
            </p:cNvPr>
            <p:cNvSpPr txBox="1"/>
            <p:nvPr/>
          </p:nvSpPr>
          <p:spPr>
            <a:xfrm>
              <a:off x="2822511" y="-3340100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adalah format multimedia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 yang dirancang untuk </a:t>
              </a:r>
              <a:r>
                <a:rPr lang="id-ID" sz="1200" dirty="0" err="1">
                  <a:solidFill>
                    <a:schemeClr val="bg1"/>
                  </a:solidFill>
                </a:rPr>
                <a:t>streaming</a:t>
              </a:r>
              <a:r>
                <a:rPr lang="id-ID" sz="1200" dirty="0">
                  <a:solidFill>
                    <a:schemeClr val="bg1"/>
                  </a:solidFill>
                </a:rPr>
                <a:t> dan penyimpanan yang efisien. Format ini dikembangkan oleh Xiph.org </a:t>
              </a:r>
              <a:r>
                <a:rPr lang="id-ID" sz="1200" dirty="0" err="1">
                  <a:solidFill>
                    <a:schemeClr val="bg1"/>
                  </a:solidFill>
                </a:rPr>
                <a:t>Foundation</a:t>
              </a:r>
              <a:r>
                <a:rPr lang="id-ID" sz="1200" dirty="0">
                  <a:solidFill>
                    <a:schemeClr val="bg1"/>
                  </a:solidFill>
                </a:rPr>
                <a:t>. Begitu pula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yang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audio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biasanya dipasang bersama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, sehingga muncullah yang namanya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106" name="Kotak Teks 105">
              <a:extLst>
                <a:ext uri="{FF2B5EF4-FFF2-40B4-BE49-F238E27FC236}">
                  <a16:creationId xmlns:a16="http://schemas.microsoft.com/office/drawing/2014/main" id="{4D0515C9-7991-076C-5998-5BDCD8A5D9FE}"/>
                </a:ext>
              </a:extLst>
            </p:cNvPr>
            <p:cNvSpPr txBox="1"/>
            <p:nvPr/>
          </p:nvSpPr>
          <p:spPr>
            <a:xfrm>
              <a:off x="3290454" y="-3647812"/>
              <a:ext cx="1891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dan </a:t>
              </a:r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Vorbis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Kotak Teks 112">
              <a:extLst>
                <a:ext uri="{FF2B5EF4-FFF2-40B4-BE49-F238E27FC236}">
                  <a16:creationId xmlns:a16="http://schemas.microsoft.com/office/drawing/2014/main" id="{182E551A-B453-BD0F-1AF4-80DF615F4467}"/>
                </a:ext>
              </a:extLst>
            </p:cNvPr>
            <p:cNvSpPr txBox="1"/>
            <p:nvPr/>
          </p:nvSpPr>
          <p:spPr>
            <a:xfrm>
              <a:off x="5872250" y="-3164234"/>
              <a:ext cx="2585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WMA adalah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 yang dikembangkan pertama kali oleh Microsoft untuk menyaingi MP3. WMA menggunakan sistem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 untuk mencegah pembajakan musik.</a:t>
              </a:r>
            </a:p>
          </p:txBody>
        </p:sp>
        <p:sp>
          <p:nvSpPr>
            <p:cNvPr id="115" name="Kotak Teks 114">
              <a:extLst>
                <a:ext uri="{FF2B5EF4-FFF2-40B4-BE49-F238E27FC236}">
                  <a16:creationId xmlns:a16="http://schemas.microsoft.com/office/drawing/2014/main" id="{DC992AA3-8490-4A81-292C-F14FC82C8291}"/>
                </a:ext>
              </a:extLst>
            </p:cNvPr>
            <p:cNvSpPr txBox="1"/>
            <p:nvPr/>
          </p:nvSpPr>
          <p:spPr>
            <a:xfrm>
              <a:off x="5949199" y="-3571916"/>
              <a:ext cx="29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WMA (Windows Media Audio)</a:t>
              </a:r>
            </a:p>
          </p:txBody>
        </p:sp>
        <p:sp>
          <p:nvSpPr>
            <p:cNvPr id="124" name="Kotak Teks 123">
              <a:extLst>
                <a:ext uri="{FF2B5EF4-FFF2-40B4-BE49-F238E27FC236}">
                  <a16:creationId xmlns:a16="http://schemas.microsoft.com/office/drawing/2014/main" id="{4329D41C-D4AC-D429-682B-01AB5C6AA0A4}"/>
                </a:ext>
              </a:extLst>
            </p:cNvPr>
            <p:cNvSpPr txBox="1"/>
            <p:nvPr/>
          </p:nvSpPr>
          <p:spPr>
            <a:xfrm>
              <a:off x="8918894" y="-3565831"/>
              <a:ext cx="2639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FLAC (Free Lossless Audio Codec)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Kotak Teks 126">
              <a:extLst>
                <a:ext uri="{FF2B5EF4-FFF2-40B4-BE49-F238E27FC236}">
                  <a16:creationId xmlns:a16="http://schemas.microsoft.com/office/drawing/2014/main" id="{AF1AEF0C-1B8C-724B-EBDB-593B7D5165AF}"/>
                </a:ext>
              </a:extLst>
            </p:cNvPr>
            <p:cNvSpPr txBox="1"/>
            <p:nvPr/>
          </p:nvSpPr>
          <p:spPr>
            <a:xfrm>
              <a:off x="8726250" y="-3343750"/>
              <a:ext cx="289106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FLAC adalah format audio kategori 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 yang paling banyak digunakan, menjadikannya pilihan terbaik </a:t>
              </a:r>
              <a:r>
                <a:rPr lang="id-ID" sz="1200" dirty="0" err="1">
                  <a:solidFill>
                    <a:schemeClr val="bg1"/>
                  </a:solidFill>
                </a:rPr>
                <a:t>begi</a:t>
              </a:r>
              <a:r>
                <a:rPr lang="id-ID" sz="1200" dirty="0">
                  <a:solidFill>
                    <a:schemeClr val="bg1"/>
                  </a:solidFill>
                </a:rPr>
                <a:t> pengguna yang ingin menyimpan audio dengan sedikit mengurangi kualitas suaranya (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). Kompresi data yang dihasilkan hampir sama dengan kualitas audio aslinya sehingga bagi audio editor dan </a:t>
              </a:r>
              <a:r>
                <a:rPr lang="id-ID" sz="1200" dirty="0" err="1">
                  <a:solidFill>
                    <a:schemeClr val="bg1"/>
                  </a:solidFill>
                </a:rPr>
                <a:t>audiophile</a:t>
              </a:r>
              <a:r>
                <a:rPr lang="id-ID" sz="1200" dirty="0">
                  <a:solidFill>
                    <a:schemeClr val="bg1"/>
                  </a:solidFill>
                </a:rPr>
                <a:t>, FLAC, WAV, dan AIFF adalah </a:t>
              </a:r>
              <a:r>
                <a:rPr lang="id-ID" sz="1200" dirty="0" err="1">
                  <a:solidFill>
                    <a:schemeClr val="bg1"/>
                  </a:solidFill>
                </a:rPr>
                <a:t>pillihan</a:t>
              </a:r>
              <a:r>
                <a:rPr lang="id-ID" sz="1200" dirty="0">
                  <a:solidFill>
                    <a:schemeClr val="bg1"/>
                  </a:solidFill>
                </a:rPr>
                <a:t> terbaik</a:t>
              </a:r>
            </a:p>
          </p:txBody>
        </p:sp>
        <p:sp>
          <p:nvSpPr>
            <p:cNvPr id="130" name="Kotak Teks 129">
              <a:extLst>
                <a:ext uri="{FF2B5EF4-FFF2-40B4-BE49-F238E27FC236}">
                  <a16:creationId xmlns:a16="http://schemas.microsoft.com/office/drawing/2014/main" id="{E1343FA2-3C0A-03D6-1F0D-373344F2BF74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131" name="Kotak Teks 130">
              <a:extLst>
                <a:ext uri="{FF2B5EF4-FFF2-40B4-BE49-F238E27FC236}">
                  <a16:creationId xmlns:a16="http://schemas.microsoft.com/office/drawing/2014/main" id="{79AE67FF-D66E-249A-0696-C4407C1885F4}"/>
                </a:ext>
              </a:extLst>
            </p:cNvPr>
            <p:cNvSpPr txBox="1"/>
            <p:nvPr/>
          </p:nvSpPr>
          <p:spPr>
            <a:xfrm>
              <a:off x="11897854" y="-3247768"/>
              <a:ext cx="24730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adalah format data multimedia sebagai bagian dari format MPEG-4. Pada umumnya mp4 digunakan untuk menyimpan data audio video, dan lainnya seperti </a:t>
              </a:r>
              <a:r>
                <a:rPr lang="id-ID" sz="1200" dirty="0" err="1">
                  <a:solidFill>
                    <a:schemeClr val="bg1"/>
                  </a:solidFill>
                </a:rPr>
                <a:t>subtitle</a:t>
              </a:r>
              <a:r>
                <a:rPr lang="id-ID" sz="1200" dirty="0">
                  <a:solidFill>
                    <a:schemeClr val="bg1"/>
                  </a:solidFill>
                </a:rPr>
                <a:t>. Mp4 juga mendukung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5" name="Kotak Teks 134">
              <a:extLst>
                <a:ext uri="{FF2B5EF4-FFF2-40B4-BE49-F238E27FC236}">
                  <a16:creationId xmlns:a16="http://schemas.microsoft.com/office/drawing/2014/main" id="{76F58828-EDF3-FDCF-8772-49A5AC891EB0}"/>
                </a:ext>
              </a:extLst>
            </p:cNvPr>
            <p:cNvSpPr txBox="1"/>
            <p:nvPr/>
          </p:nvSpPr>
          <p:spPr>
            <a:xfrm>
              <a:off x="15354102" y="-3673505"/>
              <a:ext cx="1673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PCM</a:t>
              </a:r>
            </a:p>
          </p:txBody>
        </p:sp>
        <p:sp>
          <p:nvSpPr>
            <p:cNvPr id="136" name="Kotak Teks 135">
              <a:extLst>
                <a:ext uri="{FF2B5EF4-FFF2-40B4-BE49-F238E27FC236}">
                  <a16:creationId xmlns:a16="http://schemas.microsoft.com/office/drawing/2014/main" id="{533085A3-F39B-1A59-DB18-BBE33A22942D}"/>
                </a:ext>
              </a:extLst>
            </p:cNvPr>
            <p:cNvSpPr txBox="1"/>
            <p:nvPr/>
          </p:nvSpPr>
          <p:spPr>
            <a:xfrm>
              <a:off x="14778793" y="-3364002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Pulse</a:t>
              </a:r>
              <a:r>
                <a:rPr lang="id-ID" sz="1200" dirty="0">
                  <a:solidFill>
                    <a:schemeClr val="bg1"/>
                  </a:solidFill>
                </a:rPr>
                <a:t> Code </a:t>
              </a:r>
              <a:r>
                <a:rPr lang="id-ID" sz="1200" dirty="0" err="1">
                  <a:solidFill>
                    <a:schemeClr val="bg1"/>
                  </a:solidFill>
                </a:rPr>
                <a:t>Modulation</a:t>
              </a:r>
              <a:r>
                <a:rPr lang="id-ID" sz="1200" dirty="0">
                  <a:solidFill>
                    <a:schemeClr val="bg1"/>
                  </a:solidFill>
                </a:rPr>
                <a:t> (PCM) adalah format audio yang sangat sederhana karena belum </a:t>
              </a:r>
              <a:r>
                <a:rPr lang="id-ID" sz="1200" dirty="0" err="1">
                  <a:solidFill>
                    <a:schemeClr val="bg1"/>
                  </a:solidFill>
                </a:rPr>
                <a:t>dikompress</a:t>
              </a:r>
              <a:r>
                <a:rPr lang="id-ID" sz="1200" dirty="0">
                  <a:solidFill>
                    <a:schemeClr val="bg1"/>
                  </a:solidFill>
                </a:rPr>
                <a:t> seperti halnya .</a:t>
              </a:r>
              <a:r>
                <a:rPr lang="id-ID" sz="1200" dirty="0" err="1">
                  <a:solidFill>
                    <a:schemeClr val="bg1"/>
                  </a:solidFill>
                </a:rPr>
                <a:t>wav</a:t>
              </a:r>
              <a:r>
                <a:rPr lang="id-ID" sz="1200" dirty="0">
                  <a:solidFill>
                    <a:schemeClr val="bg1"/>
                  </a:solidFill>
                </a:rPr>
                <a:t> pada Windows atau AIFF pada Apple. PCM juga dikenal sebagai Linear PCM adalah standar untuk format CD Audio. Karena sifatnya yang tidak terkompresi, maka format PCM ini mempunyai ukuran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cukup besar bila </a:t>
              </a:r>
              <a:r>
                <a:rPr lang="id-ID" sz="1200" dirty="0" err="1">
                  <a:solidFill>
                    <a:schemeClr val="bg1"/>
                  </a:solidFill>
                </a:rPr>
                <a:t>dibandigkan</a:t>
              </a:r>
              <a:r>
                <a:rPr lang="id-ID" sz="1200" dirty="0">
                  <a:solidFill>
                    <a:schemeClr val="bg1"/>
                  </a:solidFill>
                </a:rPr>
                <a:t> dengan format MP3.</a:t>
              </a:r>
            </a:p>
          </p:txBody>
        </p:sp>
        <p:pic>
          <p:nvPicPr>
            <p:cNvPr id="171" name="Gambar 170">
              <a:extLst>
                <a:ext uri="{FF2B5EF4-FFF2-40B4-BE49-F238E27FC236}">
                  <a16:creationId xmlns:a16="http://schemas.microsoft.com/office/drawing/2014/main" id="{446F0B1B-A485-7C7A-B68F-19A88684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6091" y="-1500617"/>
              <a:ext cx="1042605" cy="1042605"/>
            </a:xfrm>
            <a:prstGeom prst="rect">
              <a:avLst/>
            </a:prstGeom>
          </p:spPr>
        </p:pic>
        <p:pic>
          <p:nvPicPr>
            <p:cNvPr id="173" name="Gambar 172">
              <a:extLst>
                <a:ext uri="{FF2B5EF4-FFF2-40B4-BE49-F238E27FC236}">
                  <a16:creationId xmlns:a16="http://schemas.microsoft.com/office/drawing/2014/main" id="{083518FC-638E-6B2B-E67D-B4D8A809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788" y="-1530629"/>
              <a:ext cx="999269" cy="999269"/>
            </a:xfrm>
            <a:prstGeom prst="rect">
              <a:avLst/>
            </a:prstGeom>
          </p:spPr>
        </p:pic>
        <p:pic>
          <p:nvPicPr>
            <p:cNvPr id="175" name="Gambar 174">
              <a:extLst>
                <a:ext uri="{FF2B5EF4-FFF2-40B4-BE49-F238E27FC236}">
                  <a16:creationId xmlns:a16="http://schemas.microsoft.com/office/drawing/2014/main" id="{DCAA65AB-99ED-0CD5-CE66-901E803D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88" y="-1530629"/>
              <a:ext cx="921338" cy="921338"/>
            </a:xfrm>
            <a:prstGeom prst="rect">
              <a:avLst/>
            </a:prstGeom>
          </p:spPr>
        </p:pic>
        <p:pic>
          <p:nvPicPr>
            <p:cNvPr id="177" name="Gambar 176">
              <a:extLst>
                <a:ext uri="{FF2B5EF4-FFF2-40B4-BE49-F238E27FC236}">
                  <a16:creationId xmlns:a16="http://schemas.microsoft.com/office/drawing/2014/main" id="{A885B6EF-06A9-D37B-BC02-BEDD3860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729" y="-1635711"/>
              <a:ext cx="985955" cy="985955"/>
            </a:xfrm>
            <a:prstGeom prst="rect">
              <a:avLst/>
            </a:prstGeom>
          </p:spPr>
        </p:pic>
        <p:pic>
          <p:nvPicPr>
            <p:cNvPr id="179" name="Gambar 178">
              <a:extLst>
                <a:ext uri="{FF2B5EF4-FFF2-40B4-BE49-F238E27FC236}">
                  <a16:creationId xmlns:a16="http://schemas.microsoft.com/office/drawing/2014/main" id="{43A565DA-CD20-A19C-606C-070B04A7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680" y="-1634755"/>
              <a:ext cx="987516" cy="987516"/>
            </a:xfrm>
            <a:prstGeom prst="rect">
              <a:avLst/>
            </a:prstGeom>
          </p:spPr>
        </p:pic>
        <p:pic>
          <p:nvPicPr>
            <p:cNvPr id="181" name="Gambar 180">
              <a:extLst>
                <a:ext uri="{FF2B5EF4-FFF2-40B4-BE49-F238E27FC236}">
                  <a16:creationId xmlns:a16="http://schemas.microsoft.com/office/drawing/2014/main" id="{8EE4452B-5F64-8A0B-4523-D1BD1ADC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078" y="-1635711"/>
              <a:ext cx="1105828" cy="1105828"/>
            </a:xfrm>
            <a:prstGeom prst="rect">
              <a:avLst/>
            </a:prstGeom>
          </p:spPr>
        </p:pic>
        <p:pic>
          <p:nvPicPr>
            <p:cNvPr id="183" name="Gambar 182">
              <a:extLst>
                <a:ext uri="{FF2B5EF4-FFF2-40B4-BE49-F238E27FC236}">
                  <a16:creationId xmlns:a16="http://schemas.microsoft.com/office/drawing/2014/main" id="{7ED35431-2D57-B5BD-CE75-DDF62E75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514" y="-1590283"/>
              <a:ext cx="930533" cy="930533"/>
            </a:xfrm>
            <a:prstGeom prst="rect">
              <a:avLst/>
            </a:prstGeom>
          </p:spPr>
        </p:pic>
        <p:pic>
          <p:nvPicPr>
            <p:cNvPr id="185" name="Gambar 184">
              <a:extLst>
                <a:ext uri="{FF2B5EF4-FFF2-40B4-BE49-F238E27FC236}">
                  <a16:creationId xmlns:a16="http://schemas.microsoft.com/office/drawing/2014/main" id="{D8BE92F2-7904-0A12-1A09-9E0376D0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1728" y="-1665300"/>
              <a:ext cx="1049691" cy="1049691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13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4" name="Persegi Panjang: Sudut Lengkung 23">
            <a:hlinkClick r:id="rId14" action="ppaction://hlinksldjump"/>
            <a:extLst>
              <a:ext uri="{FF2B5EF4-FFF2-40B4-BE49-F238E27FC236}">
                <a16:creationId xmlns:a16="http://schemas.microsoft.com/office/drawing/2014/main" id="{9F3D1608-E08E-8A0E-F95D-A3BE5757A4FF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etengah Bingkai 24">
            <a:extLst>
              <a:ext uri="{FF2B5EF4-FFF2-40B4-BE49-F238E27FC236}">
                <a16:creationId xmlns:a16="http://schemas.microsoft.com/office/drawing/2014/main" id="{A931994E-750E-71B3-5C4C-36AA8A520C66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" name="Persegi Panjang: Sudut Lengkung 1">
            <a:hlinkClick r:id="rId15" action="ppaction://hlinksldjump"/>
            <a:extLst>
              <a:ext uri="{FF2B5EF4-FFF2-40B4-BE49-F238E27FC236}">
                <a16:creationId xmlns:a16="http://schemas.microsoft.com/office/drawing/2014/main" id="{19D89677-C952-8B34-CB14-3367058D73EA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11" name="Persegi Panjang: Sudut Lengkung 2">
            <a:hlinkClick r:id="rId14" action="ppaction://hlinksldjump"/>
            <a:extLst>
              <a:ext uri="{FF2B5EF4-FFF2-40B4-BE49-F238E27FC236}">
                <a16:creationId xmlns:a16="http://schemas.microsoft.com/office/drawing/2014/main" id="{3621B754-A8ED-F367-6D8D-A44C124FDA09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12" name="Persegi Panjang: Sudut Lengkung 3">
            <a:hlinkClick r:id="rId16" action="ppaction://hlinksldjump"/>
            <a:extLst>
              <a:ext uri="{FF2B5EF4-FFF2-40B4-BE49-F238E27FC236}">
                <a16:creationId xmlns:a16="http://schemas.microsoft.com/office/drawing/2014/main" id="{629AE889-4C1C-EE8D-DAEA-2E8638EAC8A3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16" name="Persegi Panjang: Sudut Lengkung 4">
            <a:hlinkClick r:id="rId17" action="ppaction://hlinksldjump"/>
            <a:extLst>
              <a:ext uri="{FF2B5EF4-FFF2-40B4-BE49-F238E27FC236}">
                <a16:creationId xmlns:a16="http://schemas.microsoft.com/office/drawing/2014/main" id="{6A2D0B7C-8C98-63BF-D02B-9B299B77A5FE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17" name="Persegi Panjang: Sudut Lengkung 8">
            <a:hlinkClick r:id="rId18" action="ppaction://hlinksldjump"/>
            <a:extLst>
              <a:ext uri="{FF2B5EF4-FFF2-40B4-BE49-F238E27FC236}">
                <a16:creationId xmlns:a16="http://schemas.microsoft.com/office/drawing/2014/main" id="{2B248471-5312-431E-222D-A615A5BA90C8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963B86-628B-27C8-0235-1189346D137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EFD25E-4F8C-0C15-BE40-EBEA31597AA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98CA71-5C8A-F250-5D23-73CC081829CC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783B04-0F65-171C-E13D-26C2341E2C49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78E591-E5FD-27E1-625D-6CD44CF8C6A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3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EA1B9029-89B1-9DB9-AB92-30EEB8130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86" name="Grup 185">
            <a:extLst>
              <a:ext uri="{FF2B5EF4-FFF2-40B4-BE49-F238E27FC236}">
                <a16:creationId xmlns:a16="http://schemas.microsoft.com/office/drawing/2014/main" id="{6D737FEC-5550-95C2-A350-ACF1AD856F8E}"/>
              </a:ext>
            </a:extLst>
          </p:cNvPr>
          <p:cNvGrpSpPr/>
          <p:nvPr/>
        </p:nvGrpSpPr>
        <p:grpSpPr>
          <a:xfrm>
            <a:off x="-10292157" y="1484153"/>
            <a:ext cx="23822730" cy="3334159"/>
            <a:chOff x="-6246219" y="-3719325"/>
            <a:chExt cx="23822730" cy="3334159"/>
          </a:xfrm>
        </p:grpSpPr>
        <p:sp>
          <p:nvSpPr>
            <p:cNvPr id="2" name="Persegi Panjang: Sudut Lengkung 1">
              <a:extLst>
                <a:ext uri="{FF2B5EF4-FFF2-40B4-BE49-F238E27FC236}">
                  <a16:creationId xmlns:a16="http://schemas.microsoft.com/office/drawing/2014/main" id="{BCD2F44D-759A-3486-2662-A81662DDE8AE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Persegi Panjang: Sudut Lengkung 2">
              <a:extLst>
                <a:ext uri="{FF2B5EF4-FFF2-40B4-BE49-F238E27FC236}">
                  <a16:creationId xmlns:a16="http://schemas.microsoft.com/office/drawing/2014/main" id="{D86A3529-2A28-6008-801B-C8AE7F761F0B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Persegi Panjang: Sudut Lengkung 3">
              <a:extLst>
                <a:ext uri="{FF2B5EF4-FFF2-40B4-BE49-F238E27FC236}">
                  <a16:creationId xmlns:a16="http://schemas.microsoft.com/office/drawing/2014/main" id="{69C995D0-51D2-C14C-C40C-CB6DB150AC35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Persegi Panjang: Sudut Lengkung 4">
              <a:extLst>
                <a:ext uri="{FF2B5EF4-FFF2-40B4-BE49-F238E27FC236}">
                  <a16:creationId xmlns:a16="http://schemas.microsoft.com/office/drawing/2014/main" id="{559E1225-849D-BF9B-0FFE-5790913C6DB2}"/>
                </a:ext>
              </a:extLst>
            </p:cNvPr>
            <p:cNvSpPr/>
            <p:nvPr/>
          </p:nvSpPr>
          <p:spPr>
            <a:xfrm>
              <a:off x="271756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8069EC70-EBE7-BAFF-666B-D303255F4991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33F52949-A55A-EB9E-B782-DAD9433E9BE3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Persegi Panjang: Sudut Lengkung 14">
              <a:extLst>
                <a:ext uri="{FF2B5EF4-FFF2-40B4-BE49-F238E27FC236}">
                  <a16:creationId xmlns:a16="http://schemas.microsoft.com/office/drawing/2014/main" id="{DFD4FC26-95EF-B99C-D9F8-F919C52E90A4}"/>
                </a:ext>
              </a:extLst>
            </p:cNvPr>
            <p:cNvSpPr/>
            <p:nvPr/>
          </p:nvSpPr>
          <p:spPr>
            <a:xfrm>
              <a:off x="1168309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Persegi Panjang: Sudut Lengkung 27">
              <a:extLst>
                <a:ext uri="{FF2B5EF4-FFF2-40B4-BE49-F238E27FC236}">
                  <a16:creationId xmlns:a16="http://schemas.microsoft.com/office/drawing/2014/main" id="{F74B56A1-F823-932A-2C93-66D7984E4C78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6F41313D-1FED-A48B-96CC-CD0E93C67E39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WAV merupakan standar format berkas audio yang dikembangkan oleh </a:t>
              </a:r>
              <a:r>
                <a:rPr lang="id-ID" sz="1400" dirty="0" err="1">
                  <a:solidFill>
                    <a:schemeClr val="bg1"/>
                  </a:solidFill>
                </a:rPr>
                <a:t>microsoft</a:t>
              </a:r>
              <a:r>
                <a:rPr lang="id-ID" sz="1400" dirty="0">
                  <a:solidFill>
                    <a:schemeClr val="bg1"/>
                  </a:solidFill>
                </a:rPr>
                <a:t> dan IBM. WAV ini adalah format utama untuk menyimpan </a:t>
              </a:r>
              <a:r>
                <a:rPr lang="id-ID" sz="1400" dirty="0" err="1">
                  <a:solidFill>
                    <a:schemeClr val="bg1"/>
                  </a:solidFill>
                </a:rPr>
                <a:t>fata</a:t>
              </a:r>
              <a:r>
                <a:rPr lang="id-ID" sz="1400" dirty="0">
                  <a:solidFill>
                    <a:schemeClr val="bg1"/>
                  </a:solidFill>
                </a:rPr>
                <a:t> audio mentah pada Windows dan menggunakan metode yang sama dengan AIFF Apple untuk menyimpan data</a:t>
              </a:r>
            </a:p>
          </p:txBody>
        </p:sp>
        <p:sp>
          <p:nvSpPr>
            <p:cNvPr id="56" name="Kotak Teks 55">
              <a:extLst>
                <a:ext uri="{FF2B5EF4-FFF2-40B4-BE49-F238E27FC236}">
                  <a16:creationId xmlns:a16="http://schemas.microsoft.com/office/drawing/2014/main" id="{65AEBE4E-F156-4CBC-9517-558D223EDBA4}"/>
                </a:ext>
              </a:extLst>
            </p:cNvPr>
            <p:cNvSpPr txBox="1"/>
            <p:nvPr/>
          </p:nvSpPr>
          <p:spPr>
            <a:xfrm>
              <a:off x="-3249704" y="-3387355"/>
              <a:ext cx="28648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AAC adalah format audi0 yang berbasis MPEG2 dan MPEG4. AAC bersifat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dikembangkan oleh Motion Pure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Group(</a:t>
              </a:r>
              <a:r>
                <a:rPr lang="id-ID" sz="1200" dirty="0" err="1">
                  <a:solidFill>
                    <a:schemeClr val="bg1"/>
                  </a:solidFill>
                </a:rPr>
                <a:t>Fraunhofer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Institute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Dolby</a:t>
              </a:r>
              <a:r>
                <a:rPr lang="id-ID" sz="1200" dirty="0">
                  <a:solidFill>
                    <a:schemeClr val="bg1"/>
                  </a:solidFill>
                </a:rPr>
                <a:t>, Sony, Nokia, dan AT&amp;T).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dikompresi dengan cara yang lebih efisien pada kecepatan 128 </a:t>
              </a:r>
              <a:r>
                <a:rPr lang="id-ID" sz="1200" dirty="0" err="1">
                  <a:solidFill>
                    <a:schemeClr val="bg1"/>
                  </a:solidFill>
                </a:rPr>
                <a:t>kbps</a:t>
              </a:r>
              <a:r>
                <a:rPr lang="id-ID" sz="1200" dirty="0">
                  <a:solidFill>
                    <a:schemeClr val="bg1"/>
                  </a:solidFill>
                </a:rPr>
                <a:t> dengan suara stereo. AAC merupakan audio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yang menyempurnakan MP3 dalam hal medium dan </a:t>
              </a:r>
              <a:r>
                <a:rPr lang="id-ID" sz="1200" dirty="0" err="1">
                  <a:solidFill>
                    <a:schemeClr val="bg1"/>
                  </a:solidFill>
                </a:rPr>
                <a:t>high</a:t>
              </a:r>
              <a:r>
                <a:rPr lang="id-ID" sz="1200" dirty="0">
                  <a:solidFill>
                    <a:schemeClr val="bg1"/>
                  </a:solidFill>
                </a:rPr>
                <a:t> bit </a:t>
              </a:r>
              <a:r>
                <a:rPr lang="id-ID" sz="1200" dirty="0" err="1">
                  <a:solidFill>
                    <a:schemeClr val="bg1"/>
                  </a:solidFill>
                </a:rPr>
                <a:t>rates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33DC8345-4494-17F4-C9D0-A167C8562027}"/>
                </a:ext>
              </a:extLst>
            </p:cNvPr>
            <p:cNvSpPr txBox="1"/>
            <p:nvPr/>
          </p:nvSpPr>
          <p:spPr>
            <a:xfrm>
              <a:off x="-185088" y="-3403505"/>
              <a:ext cx="2735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MP3 merupakan format kompresi audio yang dikembangkan oleh </a:t>
              </a:r>
              <a:r>
                <a:rPr lang="id-ID" sz="1200" dirty="0" err="1">
                  <a:solidFill>
                    <a:schemeClr val="bg1"/>
                  </a:solidFill>
                </a:rPr>
                <a:t>Moving</a:t>
              </a:r>
              <a:r>
                <a:rPr lang="id-ID" sz="1200" dirty="0">
                  <a:solidFill>
                    <a:schemeClr val="bg1"/>
                  </a:solidFill>
                </a:rPr>
                <a:t> Picture </a:t>
              </a:r>
              <a:r>
                <a:rPr lang="id-ID" sz="1200" dirty="0" err="1">
                  <a:solidFill>
                    <a:schemeClr val="bg1"/>
                  </a:solidFill>
                </a:rPr>
                <a:t>Experts</a:t>
              </a:r>
              <a:r>
                <a:rPr lang="id-ID" sz="1200" dirty="0">
                  <a:solidFill>
                    <a:schemeClr val="bg1"/>
                  </a:solidFill>
                </a:rPr>
                <a:t> Group (MPEG).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Layer 3 kompresi audio yang secara umum digunakan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file-file</a:t>
              </a:r>
              <a:r>
                <a:rPr lang="id-ID" sz="1200" dirty="0">
                  <a:solidFill>
                    <a:schemeClr val="bg1"/>
                  </a:solidFill>
                </a:rPr>
                <a:t> musik dan </a:t>
              </a:r>
              <a:r>
                <a:rPr lang="id-ID" sz="1200" dirty="0" err="1">
                  <a:solidFill>
                    <a:schemeClr val="bg1"/>
                  </a:solidFill>
                </a:rPr>
                <a:t>audiobooks</a:t>
              </a:r>
              <a:r>
                <a:rPr lang="id-ID" sz="1200" dirty="0">
                  <a:solidFill>
                    <a:schemeClr val="bg1"/>
                  </a:solidFill>
                </a:rPr>
                <a:t> dalam </a:t>
              </a:r>
              <a:r>
                <a:rPr lang="id-ID" sz="1200" dirty="0" err="1">
                  <a:solidFill>
                    <a:schemeClr val="bg1"/>
                  </a:solidFill>
                </a:rPr>
                <a:t>drive.format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MP3 mampu memberikan </a:t>
              </a:r>
              <a:r>
                <a:rPr lang="id-ID" sz="1200" dirty="0" err="1">
                  <a:solidFill>
                    <a:schemeClr val="bg1"/>
                  </a:solidFill>
                </a:rPr>
                <a:t>kulaitas</a:t>
              </a:r>
              <a:r>
                <a:rPr lang="id-ID" sz="1200" dirty="0">
                  <a:solidFill>
                    <a:schemeClr val="bg1"/>
                  </a:solidFill>
                </a:rPr>
                <a:t> suara yang mendekati kualitas CD stereo 16 bit.</a:t>
              </a:r>
            </a:p>
          </p:txBody>
        </p:sp>
        <p:sp>
          <p:nvSpPr>
            <p:cNvPr id="73" name="Kotak Teks 72">
              <a:extLst>
                <a:ext uri="{FF2B5EF4-FFF2-40B4-BE49-F238E27FC236}">
                  <a16:creationId xmlns:a16="http://schemas.microsoft.com/office/drawing/2014/main" id="{E72F1649-1BD6-6676-CE02-932433AA44E2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WAV (WAVEFORM)</a:t>
              </a:r>
            </a:p>
          </p:txBody>
        </p:sp>
        <p:sp>
          <p:nvSpPr>
            <p:cNvPr id="79" name="Kotak Teks 78">
              <a:extLst>
                <a:ext uri="{FF2B5EF4-FFF2-40B4-BE49-F238E27FC236}">
                  <a16:creationId xmlns:a16="http://schemas.microsoft.com/office/drawing/2014/main" id="{A7EDC548-4684-9516-3A58-7A1591929A76}"/>
                </a:ext>
              </a:extLst>
            </p:cNvPr>
            <p:cNvSpPr txBox="1"/>
            <p:nvPr/>
          </p:nvSpPr>
          <p:spPr>
            <a:xfrm>
              <a:off x="-3052588" y="-3658116"/>
              <a:ext cx="2803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AAC (Advance Audio </a:t>
              </a:r>
              <a:r>
                <a:rPr lang="id-ID" sz="1600" b="1" dirty="0" err="1">
                  <a:solidFill>
                    <a:schemeClr val="bg1"/>
                  </a:solidFill>
                </a:rPr>
                <a:t>Coding</a:t>
              </a:r>
              <a:r>
                <a:rPr lang="id-ID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4" name="Kotak Teks 83">
              <a:extLst>
                <a:ext uri="{FF2B5EF4-FFF2-40B4-BE49-F238E27FC236}">
                  <a16:creationId xmlns:a16="http://schemas.microsoft.com/office/drawing/2014/main" id="{A0F1996D-A660-CFD3-E473-98781378537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MPEG Layer 3 (MP3)</a:t>
              </a:r>
            </a:p>
          </p:txBody>
        </p:sp>
        <p:sp>
          <p:nvSpPr>
            <p:cNvPr id="100" name="Kotak Teks 99">
              <a:extLst>
                <a:ext uri="{FF2B5EF4-FFF2-40B4-BE49-F238E27FC236}">
                  <a16:creationId xmlns:a16="http://schemas.microsoft.com/office/drawing/2014/main" id="{34A2411B-55FB-9F30-8A08-0F8016168B56}"/>
                </a:ext>
              </a:extLst>
            </p:cNvPr>
            <p:cNvSpPr txBox="1"/>
            <p:nvPr/>
          </p:nvSpPr>
          <p:spPr>
            <a:xfrm>
              <a:off x="2822511" y="-3340100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adalah format multimedia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 yang dirancang untuk </a:t>
              </a:r>
              <a:r>
                <a:rPr lang="id-ID" sz="1200" dirty="0" err="1">
                  <a:solidFill>
                    <a:schemeClr val="bg1"/>
                  </a:solidFill>
                </a:rPr>
                <a:t>streaming</a:t>
              </a:r>
              <a:r>
                <a:rPr lang="id-ID" sz="1200" dirty="0">
                  <a:solidFill>
                    <a:schemeClr val="bg1"/>
                  </a:solidFill>
                </a:rPr>
                <a:t> dan penyimpanan yang efisien. Format ini dikembangkan oleh Xiph.org </a:t>
              </a:r>
              <a:r>
                <a:rPr lang="id-ID" sz="1200" dirty="0" err="1">
                  <a:solidFill>
                    <a:schemeClr val="bg1"/>
                  </a:solidFill>
                </a:rPr>
                <a:t>Foundation</a:t>
              </a:r>
              <a:r>
                <a:rPr lang="id-ID" sz="1200" dirty="0">
                  <a:solidFill>
                    <a:schemeClr val="bg1"/>
                  </a:solidFill>
                </a:rPr>
                <a:t>. Begitu pula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yang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audio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biasanya dipasang bersama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, sehingga muncullah yang namanya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106" name="Kotak Teks 105">
              <a:extLst>
                <a:ext uri="{FF2B5EF4-FFF2-40B4-BE49-F238E27FC236}">
                  <a16:creationId xmlns:a16="http://schemas.microsoft.com/office/drawing/2014/main" id="{4D0515C9-7991-076C-5998-5BDCD8A5D9FE}"/>
                </a:ext>
              </a:extLst>
            </p:cNvPr>
            <p:cNvSpPr txBox="1"/>
            <p:nvPr/>
          </p:nvSpPr>
          <p:spPr>
            <a:xfrm>
              <a:off x="3290454" y="-3647812"/>
              <a:ext cx="1891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dan </a:t>
              </a:r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Vorbis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Kotak Teks 112">
              <a:extLst>
                <a:ext uri="{FF2B5EF4-FFF2-40B4-BE49-F238E27FC236}">
                  <a16:creationId xmlns:a16="http://schemas.microsoft.com/office/drawing/2014/main" id="{182E551A-B453-BD0F-1AF4-80DF615F4467}"/>
                </a:ext>
              </a:extLst>
            </p:cNvPr>
            <p:cNvSpPr txBox="1"/>
            <p:nvPr/>
          </p:nvSpPr>
          <p:spPr>
            <a:xfrm>
              <a:off x="5872250" y="-3164234"/>
              <a:ext cx="2585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WMA adalah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 yang dikembangkan pertama kali oleh Microsoft untuk menyaingi MP3. WMA menggunakan sistem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 untuk mencegah pembajakan musik.</a:t>
              </a:r>
            </a:p>
          </p:txBody>
        </p:sp>
        <p:sp>
          <p:nvSpPr>
            <p:cNvPr id="115" name="Kotak Teks 114">
              <a:extLst>
                <a:ext uri="{FF2B5EF4-FFF2-40B4-BE49-F238E27FC236}">
                  <a16:creationId xmlns:a16="http://schemas.microsoft.com/office/drawing/2014/main" id="{DC992AA3-8490-4A81-292C-F14FC82C8291}"/>
                </a:ext>
              </a:extLst>
            </p:cNvPr>
            <p:cNvSpPr txBox="1"/>
            <p:nvPr/>
          </p:nvSpPr>
          <p:spPr>
            <a:xfrm>
              <a:off x="5949199" y="-3571916"/>
              <a:ext cx="29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WMA (Windows Media Audio)</a:t>
              </a:r>
            </a:p>
          </p:txBody>
        </p:sp>
        <p:sp>
          <p:nvSpPr>
            <p:cNvPr id="124" name="Kotak Teks 123">
              <a:extLst>
                <a:ext uri="{FF2B5EF4-FFF2-40B4-BE49-F238E27FC236}">
                  <a16:creationId xmlns:a16="http://schemas.microsoft.com/office/drawing/2014/main" id="{4329D41C-D4AC-D429-682B-01AB5C6AA0A4}"/>
                </a:ext>
              </a:extLst>
            </p:cNvPr>
            <p:cNvSpPr txBox="1"/>
            <p:nvPr/>
          </p:nvSpPr>
          <p:spPr>
            <a:xfrm>
              <a:off x="8918894" y="-3565831"/>
              <a:ext cx="2639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FLAC (Free Lossless Audio Codec)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Kotak Teks 126">
              <a:extLst>
                <a:ext uri="{FF2B5EF4-FFF2-40B4-BE49-F238E27FC236}">
                  <a16:creationId xmlns:a16="http://schemas.microsoft.com/office/drawing/2014/main" id="{AF1AEF0C-1B8C-724B-EBDB-593B7D5165AF}"/>
                </a:ext>
              </a:extLst>
            </p:cNvPr>
            <p:cNvSpPr txBox="1"/>
            <p:nvPr/>
          </p:nvSpPr>
          <p:spPr>
            <a:xfrm>
              <a:off x="8726250" y="-3343750"/>
              <a:ext cx="289106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FLAC adalah format audio kategori 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 yang paling banyak digunakan, menjadikannya pilihan terbaik </a:t>
              </a:r>
              <a:r>
                <a:rPr lang="id-ID" sz="1200" dirty="0" err="1">
                  <a:solidFill>
                    <a:schemeClr val="bg1"/>
                  </a:solidFill>
                </a:rPr>
                <a:t>begi</a:t>
              </a:r>
              <a:r>
                <a:rPr lang="id-ID" sz="1200" dirty="0">
                  <a:solidFill>
                    <a:schemeClr val="bg1"/>
                  </a:solidFill>
                </a:rPr>
                <a:t> pengguna yang ingin menyimpan audio dengan sedikit mengurangi kualitas suaranya (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). Kompresi data yang dihasilkan hampir sama dengan kualitas audio aslinya sehingga bagi audio editor dan </a:t>
              </a:r>
              <a:r>
                <a:rPr lang="id-ID" sz="1200" dirty="0" err="1">
                  <a:solidFill>
                    <a:schemeClr val="bg1"/>
                  </a:solidFill>
                </a:rPr>
                <a:t>audiophile</a:t>
              </a:r>
              <a:r>
                <a:rPr lang="id-ID" sz="1200" dirty="0">
                  <a:solidFill>
                    <a:schemeClr val="bg1"/>
                  </a:solidFill>
                </a:rPr>
                <a:t>, FLAC, WAV, dan AIFF adalah </a:t>
              </a:r>
              <a:r>
                <a:rPr lang="id-ID" sz="1200" dirty="0" err="1">
                  <a:solidFill>
                    <a:schemeClr val="bg1"/>
                  </a:solidFill>
                </a:rPr>
                <a:t>pillihan</a:t>
              </a:r>
              <a:r>
                <a:rPr lang="id-ID" sz="1200" dirty="0">
                  <a:solidFill>
                    <a:schemeClr val="bg1"/>
                  </a:solidFill>
                </a:rPr>
                <a:t> terbaik</a:t>
              </a:r>
            </a:p>
          </p:txBody>
        </p:sp>
        <p:sp>
          <p:nvSpPr>
            <p:cNvPr id="130" name="Kotak Teks 129">
              <a:extLst>
                <a:ext uri="{FF2B5EF4-FFF2-40B4-BE49-F238E27FC236}">
                  <a16:creationId xmlns:a16="http://schemas.microsoft.com/office/drawing/2014/main" id="{E1343FA2-3C0A-03D6-1F0D-373344F2BF74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131" name="Kotak Teks 130">
              <a:extLst>
                <a:ext uri="{FF2B5EF4-FFF2-40B4-BE49-F238E27FC236}">
                  <a16:creationId xmlns:a16="http://schemas.microsoft.com/office/drawing/2014/main" id="{79AE67FF-D66E-249A-0696-C4407C1885F4}"/>
                </a:ext>
              </a:extLst>
            </p:cNvPr>
            <p:cNvSpPr txBox="1"/>
            <p:nvPr/>
          </p:nvSpPr>
          <p:spPr>
            <a:xfrm>
              <a:off x="11897854" y="-3247768"/>
              <a:ext cx="24730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adalah format data multimedia sebagai bagian dari format MPEG-4. Pada umumnya mp4 digunakan untuk menyimpan data audio video, dan lainnya seperti </a:t>
              </a:r>
              <a:r>
                <a:rPr lang="id-ID" sz="1200" dirty="0" err="1">
                  <a:solidFill>
                    <a:schemeClr val="bg1"/>
                  </a:solidFill>
                </a:rPr>
                <a:t>subtitle</a:t>
              </a:r>
              <a:r>
                <a:rPr lang="id-ID" sz="1200" dirty="0">
                  <a:solidFill>
                    <a:schemeClr val="bg1"/>
                  </a:solidFill>
                </a:rPr>
                <a:t>. Mp4 juga mendukung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5" name="Kotak Teks 134">
              <a:extLst>
                <a:ext uri="{FF2B5EF4-FFF2-40B4-BE49-F238E27FC236}">
                  <a16:creationId xmlns:a16="http://schemas.microsoft.com/office/drawing/2014/main" id="{76F58828-EDF3-FDCF-8772-49A5AC891EB0}"/>
                </a:ext>
              </a:extLst>
            </p:cNvPr>
            <p:cNvSpPr txBox="1"/>
            <p:nvPr/>
          </p:nvSpPr>
          <p:spPr>
            <a:xfrm>
              <a:off x="15354102" y="-3673505"/>
              <a:ext cx="1673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PCM</a:t>
              </a:r>
            </a:p>
          </p:txBody>
        </p:sp>
        <p:sp>
          <p:nvSpPr>
            <p:cNvPr id="136" name="Kotak Teks 135">
              <a:extLst>
                <a:ext uri="{FF2B5EF4-FFF2-40B4-BE49-F238E27FC236}">
                  <a16:creationId xmlns:a16="http://schemas.microsoft.com/office/drawing/2014/main" id="{533085A3-F39B-1A59-DB18-BBE33A22942D}"/>
                </a:ext>
              </a:extLst>
            </p:cNvPr>
            <p:cNvSpPr txBox="1"/>
            <p:nvPr/>
          </p:nvSpPr>
          <p:spPr>
            <a:xfrm>
              <a:off x="14778793" y="-3364002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Pulse</a:t>
              </a:r>
              <a:r>
                <a:rPr lang="id-ID" sz="1200" dirty="0">
                  <a:solidFill>
                    <a:schemeClr val="bg1"/>
                  </a:solidFill>
                </a:rPr>
                <a:t> Code </a:t>
              </a:r>
              <a:r>
                <a:rPr lang="id-ID" sz="1200" dirty="0" err="1">
                  <a:solidFill>
                    <a:schemeClr val="bg1"/>
                  </a:solidFill>
                </a:rPr>
                <a:t>Modulation</a:t>
              </a:r>
              <a:r>
                <a:rPr lang="id-ID" sz="1200" dirty="0">
                  <a:solidFill>
                    <a:schemeClr val="bg1"/>
                  </a:solidFill>
                </a:rPr>
                <a:t> (PCM) adalah format audio yang sangat sederhana karena belum </a:t>
              </a:r>
              <a:r>
                <a:rPr lang="id-ID" sz="1200" dirty="0" err="1">
                  <a:solidFill>
                    <a:schemeClr val="bg1"/>
                  </a:solidFill>
                </a:rPr>
                <a:t>dikompress</a:t>
              </a:r>
              <a:r>
                <a:rPr lang="id-ID" sz="1200" dirty="0">
                  <a:solidFill>
                    <a:schemeClr val="bg1"/>
                  </a:solidFill>
                </a:rPr>
                <a:t> seperti halnya .</a:t>
              </a:r>
              <a:r>
                <a:rPr lang="id-ID" sz="1200" dirty="0" err="1">
                  <a:solidFill>
                    <a:schemeClr val="bg1"/>
                  </a:solidFill>
                </a:rPr>
                <a:t>wav</a:t>
              </a:r>
              <a:r>
                <a:rPr lang="id-ID" sz="1200" dirty="0">
                  <a:solidFill>
                    <a:schemeClr val="bg1"/>
                  </a:solidFill>
                </a:rPr>
                <a:t> pada Windows atau AIFF pada Apple. PCM juga dikenal sebagai Linear PCM adalah standar untuk format CD Audio. Karena sifatnya yang tidak terkompresi, maka format PCM ini mempunyai ukuran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cukup besar bila </a:t>
              </a:r>
              <a:r>
                <a:rPr lang="id-ID" sz="1200" dirty="0" err="1">
                  <a:solidFill>
                    <a:schemeClr val="bg1"/>
                  </a:solidFill>
                </a:rPr>
                <a:t>dibandigkan</a:t>
              </a:r>
              <a:r>
                <a:rPr lang="id-ID" sz="1200" dirty="0">
                  <a:solidFill>
                    <a:schemeClr val="bg1"/>
                  </a:solidFill>
                </a:rPr>
                <a:t> dengan format MP3.</a:t>
              </a:r>
            </a:p>
          </p:txBody>
        </p:sp>
        <p:pic>
          <p:nvPicPr>
            <p:cNvPr id="171" name="Gambar 170">
              <a:extLst>
                <a:ext uri="{FF2B5EF4-FFF2-40B4-BE49-F238E27FC236}">
                  <a16:creationId xmlns:a16="http://schemas.microsoft.com/office/drawing/2014/main" id="{446F0B1B-A485-7C7A-B68F-19A88684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6091" y="-1500617"/>
              <a:ext cx="1042605" cy="1042605"/>
            </a:xfrm>
            <a:prstGeom prst="rect">
              <a:avLst/>
            </a:prstGeom>
          </p:spPr>
        </p:pic>
        <p:pic>
          <p:nvPicPr>
            <p:cNvPr id="173" name="Gambar 172">
              <a:extLst>
                <a:ext uri="{FF2B5EF4-FFF2-40B4-BE49-F238E27FC236}">
                  <a16:creationId xmlns:a16="http://schemas.microsoft.com/office/drawing/2014/main" id="{083518FC-638E-6B2B-E67D-B4D8A809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788" y="-1530629"/>
              <a:ext cx="999269" cy="999269"/>
            </a:xfrm>
            <a:prstGeom prst="rect">
              <a:avLst/>
            </a:prstGeom>
          </p:spPr>
        </p:pic>
        <p:pic>
          <p:nvPicPr>
            <p:cNvPr id="175" name="Gambar 174">
              <a:extLst>
                <a:ext uri="{FF2B5EF4-FFF2-40B4-BE49-F238E27FC236}">
                  <a16:creationId xmlns:a16="http://schemas.microsoft.com/office/drawing/2014/main" id="{DCAA65AB-99ED-0CD5-CE66-901E803D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88" y="-1530629"/>
              <a:ext cx="921338" cy="921338"/>
            </a:xfrm>
            <a:prstGeom prst="rect">
              <a:avLst/>
            </a:prstGeom>
          </p:spPr>
        </p:pic>
        <p:pic>
          <p:nvPicPr>
            <p:cNvPr id="177" name="Gambar 176">
              <a:extLst>
                <a:ext uri="{FF2B5EF4-FFF2-40B4-BE49-F238E27FC236}">
                  <a16:creationId xmlns:a16="http://schemas.microsoft.com/office/drawing/2014/main" id="{A885B6EF-06A9-D37B-BC02-BEDD3860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729" y="-1635711"/>
              <a:ext cx="985955" cy="985955"/>
            </a:xfrm>
            <a:prstGeom prst="rect">
              <a:avLst/>
            </a:prstGeom>
          </p:spPr>
        </p:pic>
        <p:pic>
          <p:nvPicPr>
            <p:cNvPr id="179" name="Gambar 178">
              <a:extLst>
                <a:ext uri="{FF2B5EF4-FFF2-40B4-BE49-F238E27FC236}">
                  <a16:creationId xmlns:a16="http://schemas.microsoft.com/office/drawing/2014/main" id="{43A565DA-CD20-A19C-606C-070B04A7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680" y="-1634755"/>
              <a:ext cx="987516" cy="987516"/>
            </a:xfrm>
            <a:prstGeom prst="rect">
              <a:avLst/>
            </a:prstGeom>
          </p:spPr>
        </p:pic>
        <p:pic>
          <p:nvPicPr>
            <p:cNvPr id="181" name="Gambar 180">
              <a:extLst>
                <a:ext uri="{FF2B5EF4-FFF2-40B4-BE49-F238E27FC236}">
                  <a16:creationId xmlns:a16="http://schemas.microsoft.com/office/drawing/2014/main" id="{8EE4452B-5F64-8A0B-4523-D1BD1ADC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078" y="-1635711"/>
              <a:ext cx="1105828" cy="1105828"/>
            </a:xfrm>
            <a:prstGeom prst="rect">
              <a:avLst/>
            </a:prstGeom>
          </p:spPr>
        </p:pic>
        <p:pic>
          <p:nvPicPr>
            <p:cNvPr id="183" name="Gambar 182">
              <a:extLst>
                <a:ext uri="{FF2B5EF4-FFF2-40B4-BE49-F238E27FC236}">
                  <a16:creationId xmlns:a16="http://schemas.microsoft.com/office/drawing/2014/main" id="{7ED35431-2D57-B5BD-CE75-DDF62E75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514" y="-1590283"/>
              <a:ext cx="930533" cy="930533"/>
            </a:xfrm>
            <a:prstGeom prst="rect">
              <a:avLst/>
            </a:prstGeom>
          </p:spPr>
        </p:pic>
        <p:pic>
          <p:nvPicPr>
            <p:cNvPr id="185" name="Gambar 184">
              <a:extLst>
                <a:ext uri="{FF2B5EF4-FFF2-40B4-BE49-F238E27FC236}">
                  <a16:creationId xmlns:a16="http://schemas.microsoft.com/office/drawing/2014/main" id="{D8BE92F2-7904-0A12-1A09-9E0376D0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1728" y="-1665300"/>
              <a:ext cx="1049691" cy="1049691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25" name="Persegi Panjang: Sudut Lengkung 124">
            <a:hlinkClick r:id="rId13" action="ppaction://hlinksldjump"/>
            <a:extLst>
              <a:ext uri="{FF2B5EF4-FFF2-40B4-BE49-F238E27FC236}">
                <a16:creationId xmlns:a16="http://schemas.microsoft.com/office/drawing/2014/main" id="{8B168E77-A0B2-68C2-47B6-5F379339E5B5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Setengah Bingkai 125">
            <a:extLst>
              <a:ext uri="{FF2B5EF4-FFF2-40B4-BE49-F238E27FC236}">
                <a16:creationId xmlns:a16="http://schemas.microsoft.com/office/drawing/2014/main" id="{A432724A-444A-6A39-D056-182E07554E22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" name="Persegi Panjang: Sudut Lengkung 17">
            <a:hlinkClick r:id="rId14" action="ppaction://hlinksldjump"/>
            <a:extLst>
              <a:ext uri="{FF2B5EF4-FFF2-40B4-BE49-F238E27FC236}">
                <a16:creationId xmlns:a16="http://schemas.microsoft.com/office/drawing/2014/main" id="{CF530E91-7EF6-D10C-F233-0D9155D2360C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etengah Bingkai 18">
            <a:extLst>
              <a:ext uri="{FF2B5EF4-FFF2-40B4-BE49-F238E27FC236}">
                <a16:creationId xmlns:a16="http://schemas.microsoft.com/office/drawing/2014/main" id="{5B68C774-6E34-13C3-3C0C-9D1B27FB3ADF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Persegi Panjang: Sudut Lengkung 1">
            <a:hlinkClick r:id="rId15" action="ppaction://hlinksldjump"/>
            <a:extLst>
              <a:ext uri="{FF2B5EF4-FFF2-40B4-BE49-F238E27FC236}">
                <a16:creationId xmlns:a16="http://schemas.microsoft.com/office/drawing/2014/main" id="{A0AB6C2B-BA5C-9CB9-7D94-CAE9B75E9879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21" name="Persegi Panjang: Sudut Lengkung 2">
            <a:hlinkClick r:id="rId16" action="ppaction://hlinksldjump"/>
            <a:extLst>
              <a:ext uri="{FF2B5EF4-FFF2-40B4-BE49-F238E27FC236}">
                <a16:creationId xmlns:a16="http://schemas.microsoft.com/office/drawing/2014/main" id="{3BB5CEC5-BDD3-9AEA-D9DE-6D7FF6F46298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22" name="Persegi Panjang: Sudut Lengkung 3">
            <a:hlinkClick r:id="rId17" action="ppaction://hlinksldjump"/>
            <a:extLst>
              <a:ext uri="{FF2B5EF4-FFF2-40B4-BE49-F238E27FC236}">
                <a16:creationId xmlns:a16="http://schemas.microsoft.com/office/drawing/2014/main" id="{BDB1387A-D895-36B2-6773-051B52444BC2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23" name="Persegi Panjang: Sudut Lengkung 4">
            <a:hlinkClick r:id="rId18" action="ppaction://hlinksldjump"/>
            <a:extLst>
              <a:ext uri="{FF2B5EF4-FFF2-40B4-BE49-F238E27FC236}">
                <a16:creationId xmlns:a16="http://schemas.microsoft.com/office/drawing/2014/main" id="{BCAE967B-4209-D614-4A44-40D88DE1910F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24" name="Persegi Panjang: Sudut Lengkung 8">
            <a:hlinkClick r:id="rId19" action="ppaction://hlinksldjump"/>
            <a:extLst>
              <a:ext uri="{FF2B5EF4-FFF2-40B4-BE49-F238E27FC236}">
                <a16:creationId xmlns:a16="http://schemas.microsoft.com/office/drawing/2014/main" id="{24E6855D-52D6-A1F0-DDAC-2B54AB58B4E0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E5847A-66A3-5625-5A51-70E003307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C1038A-F303-6780-D348-EF9CC2B779B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7215B2-1C4D-553A-8C02-12318ED1F432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B41A50-8997-12B0-DFD7-FE3D76233831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57B545-2F1E-62D4-1A6F-285B15DA7E8C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256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6E2E2A9-F87B-8CD6-5FEC-C5D04CA91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186" name="Grup 185">
            <a:extLst>
              <a:ext uri="{FF2B5EF4-FFF2-40B4-BE49-F238E27FC236}">
                <a16:creationId xmlns:a16="http://schemas.microsoft.com/office/drawing/2014/main" id="{6D737FEC-5550-95C2-A350-ACF1AD856F8E}"/>
              </a:ext>
            </a:extLst>
          </p:cNvPr>
          <p:cNvGrpSpPr/>
          <p:nvPr/>
        </p:nvGrpSpPr>
        <p:grpSpPr>
          <a:xfrm>
            <a:off x="-16253050" y="1500310"/>
            <a:ext cx="23822730" cy="3334159"/>
            <a:chOff x="-6246219" y="-3719325"/>
            <a:chExt cx="23822730" cy="3334159"/>
          </a:xfrm>
        </p:grpSpPr>
        <p:sp>
          <p:nvSpPr>
            <p:cNvPr id="2" name="Persegi Panjang: Sudut Lengkung 1">
              <a:extLst>
                <a:ext uri="{FF2B5EF4-FFF2-40B4-BE49-F238E27FC236}">
                  <a16:creationId xmlns:a16="http://schemas.microsoft.com/office/drawing/2014/main" id="{BCD2F44D-759A-3486-2662-A81662DDE8AE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Persegi Panjang: Sudut Lengkung 2">
              <a:extLst>
                <a:ext uri="{FF2B5EF4-FFF2-40B4-BE49-F238E27FC236}">
                  <a16:creationId xmlns:a16="http://schemas.microsoft.com/office/drawing/2014/main" id="{D86A3529-2A28-6008-801B-C8AE7F761F0B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Persegi Panjang: Sudut Lengkung 3">
              <a:extLst>
                <a:ext uri="{FF2B5EF4-FFF2-40B4-BE49-F238E27FC236}">
                  <a16:creationId xmlns:a16="http://schemas.microsoft.com/office/drawing/2014/main" id="{69C995D0-51D2-C14C-C40C-CB6DB150AC35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Persegi Panjang: Sudut Lengkung 4">
              <a:extLst>
                <a:ext uri="{FF2B5EF4-FFF2-40B4-BE49-F238E27FC236}">
                  <a16:creationId xmlns:a16="http://schemas.microsoft.com/office/drawing/2014/main" id="{559E1225-849D-BF9B-0FFE-5790913C6DB2}"/>
                </a:ext>
              </a:extLst>
            </p:cNvPr>
            <p:cNvSpPr/>
            <p:nvPr/>
          </p:nvSpPr>
          <p:spPr>
            <a:xfrm>
              <a:off x="271756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8069EC70-EBE7-BAFF-666B-D303255F4991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33F52949-A55A-EB9E-B782-DAD9433E9BE3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Persegi Panjang: Sudut Lengkung 14">
              <a:extLst>
                <a:ext uri="{FF2B5EF4-FFF2-40B4-BE49-F238E27FC236}">
                  <a16:creationId xmlns:a16="http://schemas.microsoft.com/office/drawing/2014/main" id="{DFD4FC26-95EF-B99C-D9F8-F919C52E90A4}"/>
                </a:ext>
              </a:extLst>
            </p:cNvPr>
            <p:cNvSpPr/>
            <p:nvPr/>
          </p:nvSpPr>
          <p:spPr>
            <a:xfrm>
              <a:off x="1168309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Persegi Panjang: Sudut Lengkung 27">
              <a:extLst>
                <a:ext uri="{FF2B5EF4-FFF2-40B4-BE49-F238E27FC236}">
                  <a16:creationId xmlns:a16="http://schemas.microsoft.com/office/drawing/2014/main" id="{F74B56A1-F823-932A-2C93-66D7984E4C78}"/>
                </a:ext>
              </a:extLst>
            </p:cNvPr>
            <p:cNvSpPr/>
            <p:nvPr/>
          </p:nvSpPr>
          <p:spPr>
            <a:xfrm>
              <a:off x="14670635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6F41313D-1FED-A48B-96CC-CD0E93C67E39}"/>
                </a:ext>
              </a:extLst>
            </p:cNvPr>
            <p:cNvSpPr txBox="1"/>
            <p:nvPr/>
          </p:nvSpPr>
          <p:spPr>
            <a:xfrm>
              <a:off x="-6165651" y="-3343750"/>
              <a:ext cx="272185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WAV merupakan standar format berkas audio yang dikembangkan oleh </a:t>
              </a:r>
              <a:r>
                <a:rPr lang="id-ID" sz="1400" dirty="0" err="1">
                  <a:solidFill>
                    <a:schemeClr val="bg1"/>
                  </a:solidFill>
                </a:rPr>
                <a:t>microsoft</a:t>
              </a:r>
              <a:r>
                <a:rPr lang="id-ID" sz="1400" dirty="0">
                  <a:solidFill>
                    <a:schemeClr val="bg1"/>
                  </a:solidFill>
                </a:rPr>
                <a:t> dan IBM. WAV ini adalah format utama untuk menyimpan </a:t>
              </a:r>
              <a:r>
                <a:rPr lang="id-ID" sz="1400" dirty="0" err="1">
                  <a:solidFill>
                    <a:schemeClr val="bg1"/>
                  </a:solidFill>
                </a:rPr>
                <a:t>fata</a:t>
              </a:r>
              <a:r>
                <a:rPr lang="id-ID" sz="1400" dirty="0">
                  <a:solidFill>
                    <a:schemeClr val="bg1"/>
                  </a:solidFill>
                </a:rPr>
                <a:t> audio mentah pada Windows dan menggunakan metode yang sama dengan AIFF Apple untuk menyimpan data</a:t>
              </a:r>
            </a:p>
          </p:txBody>
        </p:sp>
        <p:sp>
          <p:nvSpPr>
            <p:cNvPr id="56" name="Kotak Teks 55">
              <a:extLst>
                <a:ext uri="{FF2B5EF4-FFF2-40B4-BE49-F238E27FC236}">
                  <a16:creationId xmlns:a16="http://schemas.microsoft.com/office/drawing/2014/main" id="{65AEBE4E-F156-4CBC-9517-558D223EDBA4}"/>
                </a:ext>
              </a:extLst>
            </p:cNvPr>
            <p:cNvSpPr txBox="1"/>
            <p:nvPr/>
          </p:nvSpPr>
          <p:spPr>
            <a:xfrm>
              <a:off x="-3249704" y="-3387355"/>
              <a:ext cx="28648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AAC adalah format audi0 yang berbasis MPEG2 dan MPEG4. AAC bersifat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dikembangkan oleh Motion Pure </a:t>
              </a:r>
              <a:r>
                <a:rPr lang="id-ID" sz="1200" dirty="0" err="1">
                  <a:solidFill>
                    <a:schemeClr val="bg1"/>
                  </a:solidFill>
                </a:rPr>
                <a:t>Expert</a:t>
              </a:r>
              <a:r>
                <a:rPr lang="id-ID" sz="1200" dirty="0">
                  <a:solidFill>
                    <a:schemeClr val="bg1"/>
                  </a:solidFill>
                </a:rPr>
                <a:t> Group(</a:t>
              </a:r>
              <a:r>
                <a:rPr lang="id-ID" sz="1200" dirty="0" err="1">
                  <a:solidFill>
                    <a:schemeClr val="bg1"/>
                  </a:solidFill>
                </a:rPr>
                <a:t>Fraunhofer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Institute</a:t>
              </a:r>
              <a:r>
                <a:rPr lang="id-ID" sz="1200" dirty="0">
                  <a:solidFill>
                    <a:schemeClr val="bg1"/>
                  </a:solidFill>
                </a:rPr>
                <a:t>, </a:t>
              </a:r>
              <a:r>
                <a:rPr lang="id-ID" sz="1200" dirty="0" err="1">
                  <a:solidFill>
                    <a:schemeClr val="bg1"/>
                  </a:solidFill>
                </a:rPr>
                <a:t>Dolby</a:t>
              </a:r>
              <a:r>
                <a:rPr lang="id-ID" sz="1200" dirty="0">
                  <a:solidFill>
                    <a:schemeClr val="bg1"/>
                  </a:solidFill>
                </a:rPr>
                <a:t>, Sony, Nokia, dan AT&amp;T).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AAC dikompresi dengan cara yang lebih efisien pada kecepatan 128 </a:t>
              </a:r>
              <a:r>
                <a:rPr lang="id-ID" sz="1200" dirty="0" err="1">
                  <a:solidFill>
                    <a:schemeClr val="bg1"/>
                  </a:solidFill>
                </a:rPr>
                <a:t>kbps</a:t>
              </a:r>
              <a:r>
                <a:rPr lang="id-ID" sz="1200" dirty="0">
                  <a:solidFill>
                    <a:schemeClr val="bg1"/>
                  </a:solidFill>
                </a:rPr>
                <a:t> dengan suara stereo. AAC merupakan audio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yang menyempurnakan MP3 dalam hal medium dan </a:t>
              </a:r>
              <a:r>
                <a:rPr lang="id-ID" sz="1200" dirty="0" err="1">
                  <a:solidFill>
                    <a:schemeClr val="bg1"/>
                  </a:solidFill>
                </a:rPr>
                <a:t>high</a:t>
              </a:r>
              <a:r>
                <a:rPr lang="id-ID" sz="1200" dirty="0">
                  <a:solidFill>
                    <a:schemeClr val="bg1"/>
                  </a:solidFill>
                </a:rPr>
                <a:t> bit </a:t>
              </a:r>
              <a:r>
                <a:rPr lang="id-ID" sz="1200" dirty="0" err="1">
                  <a:solidFill>
                    <a:schemeClr val="bg1"/>
                  </a:solidFill>
                </a:rPr>
                <a:t>rates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33DC8345-4494-17F4-C9D0-A167C8562027}"/>
                </a:ext>
              </a:extLst>
            </p:cNvPr>
            <p:cNvSpPr txBox="1"/>
            <p:nvPr/>
          </p:nvSpPr>
          <p:spPr>
            <a:xfrm>
              <a:off x="-185088" y="-3403505"/>
              <a:ext cx="2735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MP3 merupakan format kompresi audio yang dikembangkan oleh </a:t>
              </a:r>
              <a:r>
                <a:rPr lang="id-ID" sz="1200" dirty="0" err="1">
                  <a:solidFill>
                    <a:schemeClr val="bg1"/>
                  </a:solidFill>
                </a:rPr>
                <a:t>Moving</a:t>
              </a:r>
              <a:r>
                <a:rPr lang="id-ID" sz="1200" dirty="0">
                  <a:solidFill>
                    <a:schemeClr val="bg1"/>
                  </a:solidFill>
                </a:rPr>
                <a:t> Picture </a:t>
              </a:r>
              <a:r>
                <a:rPr lang="id-ID" sz="1200" dirty="0" err="1">
                  <a:solidFill>
                    <a:schemeClr val="bg1"/>
                  </a:solidFill>
                </a:rPr>
                <a:t>Experts</a:t>
              </a:r>
              <a:r>
                <a:rPr lang="id-ID" sz="1200" dirty="0">
                  <a:solidFill>
                    <a:schemeClr val="bg1"/>
                  </a:solidFill>
                </a:rPr>
                <a:t> Group (MPEG). Format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ini menggunakan Layer 3 kompresi audio yang secara umum digunakan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file-file</a:t>
              </a:r>
              <a:r>
                <a:rPr lang="id-ID" sz="1200" dirty="0">
                  <a:solidFill>
                    <a:schemeClr val="bg1"/>
                  </a:solidFill>
                </a:rPr>
                <a:t> musik dan </a:t>
              </a:r>
              <a:r>
                <a:rPr lang="id-ID" sz="1200" dirty="0" err="1">
                  <a:solidFill>
                    <a:schemeClr val="bg1"/>
                  </a:solidFill>
                </a:rPr>
                <a:t>audiobooks</a:t>
              </a:r>
              <a:r>
                <a:rPr lang="id-ID" sz="1200" dirty="0">
                  <a:solidFill>
                    <a:schemeClr val="bg1"/>
                  </a:solidFill>
                </a:rPr>
                <a:t> dalam </a:t>
              </a:r>
              <a:r>
                <a:rPr lang="id-ID" sz="1200" dirty="0" err="1">
                  <a:solidFill>
                    <a:schemeClr val="bg1"/>
                  </a:solidFill>
                </a:rPr>
                <a:t>drive.format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MP3 mampu memberikan </a:t>
              </a:r>
              <a:r>
                <a:rPr lang="id-ID" sz="1200" dirty="0" err="1">
                  <a:solidFill>
                    <a:schemeClr val="bg1"/>
                  </a:solidFill>
                </a:rPr>
                <a:t>kulaitas</a:t>
              </a:r>
              <a:r>
                <a:rPr lang="id-ID" sz="1200" dirty="0">
                  <a:solidFill>
                    <a:schemeClr val="bg1"/>
                  </a:solidFill>
                </a:rPr>
                <a:t> suara yang mendekati kualitas CD stereo 16 bit.</a:t>
              </a:r>
            </a:p>
          </p:txBody>
        </p:sp>
        <p:sp>
          <p:nvSpPr>
            <p:cNvPr id="73" name="Kotak Teks 72">
              <a:extLst>
                <a:ext uri="{FF2B5EF4-FFF2-40B4-BE49-F238E27FC236}">
                  <a16:creationId xmlns:a16="http://schemas.microsoft.com/office/drawing/2014/main" id="{E72F1649-1BD6-6676-CE02-932433AA44E2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WAV (WAVEFORM)</a:t>
              </a:r>
            </a:p>
          </p:txBody>
        </p:sp>
        <p:sp>
          <p:nvSpPr>
            <p:cNvPr id="79" name="Kotak Teks 78">
              <a:extLst>
                <a:ext uri="{FF2B5EF4-FFF2-40B4-BE49-F238E27FC236}">
                  <a16:creationId xmlns:a16="http://schemas.microsoft.com/office/drawing/2014/main" id="{A7EDC548-4684-9516-3A58-7A1591929A76}"/>
                </a:ext>
              </a:extLst>
            </p:cNvPr>
            <p:cNvSpPr txBox="1"/>
            <p:nvPr/>
          </p:nvSpPr>
          <p:spPr>
            <a:xfrm>
              <a:off x="-3052588" y="-3658116"/>
              <a:ext cx="2803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</a:rPr>
                <a:t>AAC (Advance Audio </a:t>
              </a:r>
              <a:r>
                <a:rPr lang="id-ID" sz="1600" b="1" dirty="0" err="1">
                  <a:solidFill>
                    <a:schemeClr val="bg1"/>
                  </a:solidFill>
                </a:rPr>
                <a:t>Coding</a:t>
              </a:r>
              <a:r>
                <a:rPr lang="id-ID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4" name="Kotak Teks 83">
              <a:extLst>
                <a:ext uri="{FF2B5EF4-FFF2-40B4-BE49-F238E27FC236}">
                  <a16:creationId xmlns:a16="http://schemas.microsoft.com/office/drawing/2014/main" id="{A0F1996D-A660-CFD3-E473-98781378537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MPEG Layer 3 (MP3)</a:t>
              </a:r>
            </a:p>
          </p:txBody>
        </p:sp>
        <p:sp>
          <p:nvSpPr>
            <p:cNvPr id="100" name="Kotak Teks 99">
              <a:extLst>
                <a:ext uri="{FF2B5EF4-FFF2-40B4-BE49-F238E27FC236}">
                  <a16:creationId xmlns:a16="http://schemas.microsoft.com/office/drawing/2014/main" id="{34A2411B-55FB-9F30-8A08-0F8016168B56}"/>
                </a:ext>
              </a:extLst>
            </p:cNvPr>
            <p:cNvSpPr txBox="1"/>
            <p:nvPr/>
          </p:nvSpPr>
          <p:spPr>
            <a:xfrm>
              <a:off x="2822511" y="-3340100"/>
              <a:ext cx="27977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adalah format multimedia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 yang dirancang untuk </a:t>
              </a:r>
              <a:r>
                <a:rPr lang="id-ID" sz="1200" dirty="0" err="1">
                  <a:solidFill>
                    <a:schemeClr val="bg1"/>
                  </a:solidFill>
                </a:rPr>
                <a:t>streaming</a:t>
              </a:r>
              <a:r>
                <a:rPr lang="id-ID" sz="1200" dirty="0">
                  <a:solidFill>
                    <a:schemeClr val="bg1"/>
                  </a:solidFill>
                </a:rPr>
                <a:t> dan penyimpanan yang efisien. Format ini dikembangkan oleh Xiph.org </a:t>
              </a:r>
              <a:r>
                <a:rPr lang="id-ID" sz="1200" dirty="0" err="1">
                  <a:solidFill>
                    <a:schemeClr val="bg1"/>
                  </a:solidFill>
                </a:rPr>
                <a:t>Foundation</a:t>
              </a:r>
              <a:r>
                <a:rPr lang="id-ID" sz="1200" dirty="0">
                  <a:solidFill>
                    <a:schemeClr val="bg1"/>
                  </a:solidFill>
                </a:rPr>
                <a:t>. Begitu pula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yang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audio </a:t>
              </a:r>
              <a:r>
                <a:rPr lang="id-ID" sz="1200" dirty="0" err="1">
                  <a:solidFill>
                    <a:schemeClr val="bg1"/>
                  </a:solidFill>
                </a:rPr>
                <a:t>gratisan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 biasanya dipasang bersama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, sehingga muncullah yang namanya </a:t>
              </a:r>
              <a:r>
                <a:rPr lang="id-ID" sz="1200" dirty="0" err="1">
                  <a:solidFill>
                    <a:schemeClr val="bg1"/>
                  </a:solidFill>
                </a:rPr>
                <a:t>Ogg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Vorbis</a:t>
              </a:r>
              <a:r>
                <a:rPr lang="id-ID" sz="1200" dirty="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106" name="Kotak Teks 105">
              <a:extLst>
                <a:ext uri="{FF2B5EF4-FFF2-40B4-BE49-F238E27FC236}">
                  <a16:creationId xmlns:a16="http://schemas.microsoft.com/office/drawing/2014/main" id="{4D0515C9-7991-076C-5998-5BDCD8A5D9FE}"/>
                </a:ext>
              </a:extLst>
            </p:cNvPr>
            <p:cNvSpPr txBox="1"/>
            <p:nvPr/>
          </p:nvSpPr>
          <p:spPr>
            <a:xfrm>
              <a:off x="3290454" y="-3647812"/>
              <a:ext cx="1891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dan </a:t>
              </a:r>
              <a:r>
                <a:rPr lang="id-ID" sz="1600" b="1" dirty="0" err="1">
                  <a:solidFill>
                    <a:schemeClr val="bg1"/>
                  </a:solidFill>
                </a:rPr>
                <a:t>Ogg</a:t>
              </a:r>
              <a:r>
                <a:rPr lang="id-ID" sz="1600" b="1" dirty="0">
                  <a:solidFill>
                    <a:schemeClr val="bg1"/>
                  </a:solidFill>
                </a:rPr>
                <a:t> </a:t>
              </a:r>
              <a:r>
                <a:rPr lang="id-ID" sz="1600" b="1" dirty="0" err="1">
                  <a:solidFill>
                    <a:schemeClr val="bg1"/>
                  </a:solidFill>
                </a:rPr>
                <a:t>Vorbis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Kotak Teks 112">
              <a:extLst>
                <a:ext uri="{FF2B5EF4-FFF2-40B4-BE49-F238E27FC236}">
                  <a16:creationId xmlns:a16="http://schemas.microsoft.com/office/drawing/2014/main" id="{182E551A-B453-BD0F-1AF4-80DF615F4467}"/>
                </a:ext>
              </a:extLst>
            </p:cNvPr>
            <p:cNvSpPr txBox="1"/>
            <p:nvPr/>
          </p:nvSpPr>
          <p:spPr>
            <a:xfrm>
              <a:off x="5872250" y="-3164234"/>
              <a:ext cx="2585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WMA adalah </a:t>
              </a:r>
              <a:r>
                <a:rPr lang="id-ID" sz="1200" dirty="0" err="1">
                  <a:solidFill>
                    <a:schemeClr val="bg1"/>
                  </a:solidFill>
                </a:rPr>
                <a:t>codec</a:t>
              </a:r>
              <a:r>
                <a:rPr lang="id-ID" sz="1200" dirty="0">
                  <a:solidFill>
                    <a:schemeClr val="bg1"/>
                  </a:solidFill>
                </a:rPr>
                <a:t> untuk </a:t>
              </a:r>
              <a:r>
                <a:rPr lang="id-ID" sz="1200" dirty="0" err="1">
                  <a:solidFill>
                    <a:schemeClr val="bg1"/>
                  </a:solidFill>
                </a:rPr>
                <a:t>lossy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compression</a:t>
              </a:r>
              <a:r>
                <a:rPr lang="id-ID" sz="1200" dirty="0">
                  <a:solidFill>
                    <a:schemeClr val="bg1"/>
                  </a:solidFill>
                </a:rPr>
                <a:t> yang dikembangkan pertama kali oleh Microsoft untuk menyaingi MP3. WMA menggunakan sistem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Rights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 untuk mencegah pembajakan musik.</a:t>
              </a:r>
            </a:p>
          </p:txBody>
        </p:sp>
        <p:sp>
          <p:nvSpPr>
            <p:cNvPr id="115" name="Kotak Teks 114">
              <a:extLst>
                <a:ext uri="{FF2B5EF4-FFF2-40B4-BE49-F238E27FC236}">
                  <a16:creationId xmlns:a16="http://schemas.microsoft.com/office/drawing/2014/main" id="{DC992AA3-8490-4A81-292C-F14FC82C8291}"/>
                </a:ext>
              </a:extLst>
            </p:cNvPr>
            <p:cNvSpPr txBox="1"/>
            <p:nvPr/>
          </p:nvSpPr>
          <p:spPr>
            <a:xfrm>
              <a:off x="5949199" y="-3571916"/>
              <a:ext cx="29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WMA (Windows Media Audio)</a:t>
              </a:r>
            </a:p>
          </p:txBody>
        </p:sp>
        <p:sp>
          <p:nvSpPr>
            <p:cNvPr id="124" name="Kotak Teks 123">
              <a:extLst>
                <a:ext uri="{FF2B5EF4-FFF2-40B4-BE49-F238E27FC236}">
                  <a16:creationId xmlns:a16="http://schemas.microsoft.com/office/drawing/2014/main" id="{4329D41C-D4AC-D429-682B-01AB5C6AA0A4}"/>
                </a:ext>
              </a:extLst>
            </p:cNvPr>
            <p:cNvSpPr txBox="1"/>
            <p:nvPr/>
          </p:nvSpPr>
          <p:spPr>
            <a:xfrm>
              <a:off x="8918894" y="-3565831"/>
              <a:ext cx="2639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FLAC (Free Lossless Audio Codec)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Kotak Teks 126">
              <a:extLst>
                <a:ext uri="{FF2B5EF4-FFF2-40B4-BE49-F238E27FC236}">
                  <a16:creationId xmlns:a16="http://schemas.microsoft.com/office/drawing/2014/main" id="{AF1AEF0C-1B8C-724B-EBDB-593B7D5165AF}"/>
                </a:ext>
              </a:extLst>
            </p:cNvPr>
            <p:cNvSpPr txBox="1"/>
            <p:nvPr/>
          </p:nvSpPr>
          <p:spPr>
            <a:xfrm>
              <a:off x="8726250" y="-3343750"/>
              <a:ext cx="289106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FLAC adalah format audio kategori 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 yang paling banyak digunakan, menjadikannya pilihan terbaik </a:t>
              </a:r>
              <a:r>
                <a:rPr lang="id-ID" sz="1200" dirty="0" err="1">
                  <a:solidFill>
                    <a:schemeClr val="bg1"/>
                  </a:solidFill>
                </a:rPr>
                <a:t>begi</a:t>
              </a:r>
              <a:r>
                <a:rPr lang="id-ID" sz="1200" dirty="0">
                  <a:solidFill>
                    <a:schemeClr val="bg1"/>
                  </a:solidFill>
                </a:rPr>
                <a:t> pengguna yang ingin menyimpan audio dengan sedikit mengurangi kualitas suaranya (</a:t>
              </a:r>
              <a:r>
                <a:rPr lang="id-ID" sz="1200" dirty="0" err="1">
                  <a:solidFill>
                    <a:schemeClr val="bg1"/>
                  </a:solidFill>
                </a:rPr>
                <a:t>lossless</a:t>
              </a:r>
              <a:r>
                <a:rPr lang="id-ID" sz="1200" dirty="0">
                  <a:solidFill>
                    <a:schemeClr val="bg1"/>
                  </a:solidFill>
                </a:rPr>
                <a:t>). Kompresi data yang dihasilkan hampir sama dengan kualitas audio aslinya sehingga bagi audio editor dan </a:t>
              </a:r>
              <a:r>
                <a:rPr lang="id-ID" sz="1200" dirty="0" err="1">
                  <a:solidFill>
                    <a:schemeClr val="bg1"/>
                  </a:solidFill>
                </a:rPr>
                <a:t>audiophile</a:t>
              </a:r>
              <a:r>
                <a:rPr lang="id-ID" sz="1200" dirty="0">
                  <a:solidFill>
                    <a:schemeClr val="bg1"/>
                  </a:solidFill>
                </a:rPr>
                <a:t>, FLAC, WAV, dan AIFF adalah </a:t>
              </a:r>
              <a:r>
                <a:rPr lang="id-ID" sz="1200" dirty="0" err="1">
                  <a:solidFill>
                    <a:schemeClr val="bg1"/>
                  </a:solidFill>
                </a:rPr>
                <a:t>pillihan</a:t>
              </a:r>
              <a:r>
                <a:rPr lang="id-ID" sz="1200" dirty="0">
                  <a:solidFill>
                    <a:schemeClr val="bg1"/>
                  </a:solidFill>
                </a:rPr>
                <a:t> terbaik</a:t>
              </a:r>
            </a:p>
          </p:txBody>
        </p:sp>
        <p:sp>
          <p:nvSpPr>
            <p:cNvPr id="130" name="Kotak Teks 129">
              <a:extLst>
                <a:ext uri="{FF2B5EF4-FFF2-40B4-BE49-F238E27FC236}">
                  <a16:creationId xmlns:a16="http://schemas.microsoft.com/office/drawing/2014/main" id="{E1343FA2-3C0A-03D6-1F0D-373344F2BF74}"/>
                </a:ext>
              </a:extLst>
            </p:cNvPr>
            <p:cNvSpPr txBox="1"/>
            <p:nvPr/>
          </p:nvSpPr>
          <p:spPr>
            <a:xfrm>
              <a:off x="12106561" y="-371308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131" name="Kotak Teks 130">
              <a:extLst>
                <a:ext uri="{FF2B5EF4-FFF2-40B4-BE49-F238E27FC236}">
                  <a16:creationId xmlns:a16="http://schemas.microsoft.com/office/drawing/2014/main" id="{79AE67FF-D66E-249A-0696-C4407C1885F4}"/>
                </a:ext>
              </a:extLst>
            </p:cNvPr>
            <p:cNvSpPr txBox="1"/>
            <p:nvPr/>
          </p:nvSpPr>
          <p:spPr>
            <a:xfrm>
              <a:off x="11897854" y="-3247768"/>
              <a:ext cx="24730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adalah format data multimedia sebagai bagian dari format MPEG-4. Pada umumnya mp4 digunakan untuk menyimpan data audio video, dan lainnya seperti </a:t>
              </a:r>
              <a:r>
                <a:rPr lang="id-ID" sz="1200" dirty="0" err="1">
                  <a:solidFill>
                    <a:schemeClr val="bg1"/>
                  </a:solidFill>
                </a:rPr>
                <a:t>subtitle</a:t>
              </a:r>
              <a:r>
                <a:rPr lang="id-ID" sz="1200" dirty="0">
                  <a:solidFill>
                    <a:schemeClr val="bg1"/>
                  </a:solidFill>
                </a:rPr>
                <a:t>. Mp4 juga mendukung Digital </a:t>
              </a:r>
              <a:r>
                <a:rPr lang="id-ID" sz="1200" dirty="0" err="1">
                  <a:solidFill>
                    <a:schemeClr val="bg1"/>
                  </a:solidFill>
                </a:rPr>
                <a:t>Right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Management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5" name="Kotak Teks 134">
              <a:extLst>
                <a:ext uri="{FF2B5EF4-FFF2-40B4-BE49-F238E27FC236}">
                  <a16:creationId xmlns:a16="http://schemas.microsoft.com/office/drawing/2014/main" id="{76F58828-EDF3-FDCF-8772-49A5AC891EB0}"/>
                </a:ext>
              </a:extLst>
            </p:cNvPr>
            <p:cNvSpPr txBox="1"/>
            <p:nvPr/>
          </p:nvSpPr>
          <p:spPr>
            <a:xfrm>
              <a:off x="15354102" y="-3673505"/>
              <a:ext cx="1673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PCM</a:t>
              </a:r>
            </a:p>
          </p:txBody>
        </p:sp>
        <p:sp>
          <p:nvSpPr>
            <p:cNvPr id="136" name="Kotak Teks 135">
              <a:extLst>
                <a:ext uri="{FF2B5EF4-FFF2-40B4-BE49-F238E27FC236}">
                  <a16:creationId xmlns:a16="http://schemas.microsoft.com/office/drawing/2014/main" id="{533085A3-F39B-1A59-DB18-BBE33A22942D}"/>
                </a:ext>
              </a:extLst>
            </p:cNvPr>
            <p:cNvSpPr txBox="1"/>
            <p:nvPr/>
          </p:nvSpPr>
          <p:spPr>
            <a:xfrm>
              <a:off x="14778793" y="-3364002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Pulse</a:t>
              </a:r>
              <a:r>
                <a:rPr lang="id-ID" sz="1200" dirty="0">
                  <a:solidFill>
                    <a:schemeClr val="bg1"/>
                  </a:solidFill>
                </a:rPr>
                <a:t> Code </a:t>
              </a:r>
              <a:r>
                <a:rPr lang="id-ID" sz="1200" dirty="0" err="1">
                  <a:solidFill>
                    <a:schemeClr val="bg1"/>
                  </a:solidFill>
                </a:rPr>
                <a:t>Modulation</a:t>
              </a:r>
              <a:r>
                <a:rPr lang="id-ID" sz="1200" dirty="0">
                  <a:solidFill>
                    <a:schemeClr val="bg1"/>
                  </a:solidFill>
                </a:rPr>
                <a:t> (PCM) adalah format audio yang sangat sederhana karena belum </a:t>
              </a:r>
              <a:r>
                <a:rPr lang="id-ID" sz="1200" dirty="0" err="1">
                  <a:solidFill>
                    <a:schemeClr val="bg1"/>
                  </a:solidFill>
                </a:rPr>
                <a:t>dikompress</a:t>
              </a:r>
              <a:r>
                <a:rPr lang="id-ID" sz="1200" dirty="0">
                  <a:solidFill>
                    <a:schemeClr val="bg1"/>
                  </a:solidFill>
                </a:rPr>
                <a:t> seperti halnya .</a:t>
              </a:r>
              <a:r>
                <a:rPr lang="id-ID" sz="1200" dirty="0" err="1">
                  <a:solidFill>
                    <a:schemeClr val="bg1"/>
                  </a:solidFill>
                </a:rPr>
                <a:t>wav</a:t>
              </a:r>
              <a:r>
                <a:rPr lang="id-ID" sz="1200" dirty="0">
                  <a:solidFill>
                    <a:schemeClr val="bg1"/>
                  </a:solidFill>
                </a:rPr>
                <a:t> pada Windows atau AIFF pada Apple. PCM juga dikenal sebagai Linear PCM adalah standar untuk format CD Audio. Karena sifatnya yang tidak terkompresi, maka format PCM ini mempunyai ukuran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yang cukup besar bila </a:t>
              </a:r>
              <a:r>
                <a:rPr lang="id-ID" sz="1200" dirty="0" err="1">
                  <a:solidFill>
                    <a:schemeClr val="bg1"/>
                  </a:solidFill>
                </a:rPr>
                <a:t>dibandigkan</a:t>
              </a:r>
              <a:r>
                <a:rPr lang="id-ID" sz="1200" dirty="0">
                  <a:solidFill>
                    <a:schemeClr val="bg1"/>
                  </a:solidFill>
                </a:rPr>
                <a:t> dengan format MP3.</a:t>
              </a:r>
            </a:p>
          </p:txBody>
        </p:sp>
        <p:pic>
          <p:nvPicPr>
            <p:cNvPr id="171" name="Gambar 170">
              <a:extLst>
                <a:ext uri="{FF2B5EF4-FFF2-40B4-BE49-F238E27FC236}">
                  <a16:creationId xmlns:a16="http://schemas.microsoft.com/office/drawing/2014/main" id="{446F0B1B-A485-7C7A-B68F-19A88684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6091" y="-1500617"/>
              <a:ext cx="1042605" cy="1042605"/>
            </a:xfrm>
            <a:prstGeom prst="rect">
              <a:avLst/>
            </a:prstGeom>
          </p:spPr>
        </p:pic>
        <p:pic>
          <p:nvPicPr>
            <p:cNvPr id="173" name="Gambar 172">
              <a:extLst>
                <a:ext uri="{FF2B5EF4-FFF2-40B4-BE49-F238E27FC236}">
                  <a16:creationId xmlns:a16="http://schemas.microsoft.com/office/drawing/2014/main" id="{083518FC-638E-6B2B-E67D-B4D8A809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788" y="-1530629"/>
              <a:ext cx="999269" cy="999269"/>
            </a:xfrm>
            <a:prstGeom prst="rect">
              <a:avLst/>
            </a:prstGeom>
          </p:spPr>
        </p:pic>
        <p:pic>
          <p:nvPicPr>
            <p:cNvPr id="175" name="Gambar 174">
              <a:extLst>
                <a:ext uri="{FF2B5EF4-FFF2-40B4-BE49-F238E27FC236}">
                  <a16:creationId xmlns:a16="http://schemas.microsoft.com/office/drawing/2014/main" id="{DCAA65AB-99ED-0CD5-CE66-901E803D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88" y="-1530629"/>
              <a:ext cx="921338" cy="921338"/>
            </a:xfrm>
            <a:prstGeom prst="rect">
              <a:avLst/>
            </a:prstGeom>
          </p:spPr>
        </p:pic>
        <p:pic>
          <p:nvPicPr>
            <p:cNvPr id="177" name="Gambar 176">
              <a:extLst>
                <a:ext uri="{FF2B5EF4-FFF2-40B4-BE49-F238E27FC236}">
                  <a16:creationId xmlns:a16="http://schemas.microsoft.com/office/drawing/2014/main" id="{A885B6EF-06A9-D37B-BC02-BEDD3860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729" y="-1635711"/>
              <a:ext cx="985955" cy="985955"/>
            </a:xfrm>
            <a:prstGeom prst="rect">
              <a:avLst/>
            </a:prstGeom>
          </p:spPr>
        </p:pic>
        <p:pic>
          <p:nvPicPr>
            <p:cNvPr id="179" name="Gambar 178">
              <a:extLst>
                <a:ext uri="{FF2B5EF4-FFF2-40B4-BE49-F238E27FC236}">
                  <a16:creationId xmlns:a16="http://schemas.microsoft.com/office/drawing/2014/main" id="{43A565DA-CD20-A19C-606C-070B04A7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680" y="-1634755"/>
              <a:ext cx="987516" cy="987516"/>
            </a:xfrm>
            <a:prstGeom prst="rect">
              <a:avLst/>
            </a:prstGeom>
          </p:spPr>
        </p:pic>
        <p:pic>
          <p:nvPicPr>
            <p:cNvPr id="181" name="Gambar 180">
              <a:extLst>
                <a:ext uri="{FF2B5EF4-FFF2-40B4-BE49-F238E27FC236}">
                  <a16:creationId xmlns:a16="http://schemas.microsoft.com/office/drawing/2014/main" id="{8EE4452B-5F64-8A0B-4523-D1BD1ADC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078" y="-1635711"/>
              <a:ext cx="1105828" cy="1105828"/>
            </a:xfrm>
            <a:prstGeom prst="rect">
              <a:avLst/>
            </a:prstGeom>
          </p:spPr>
        </p:pic>
        <p:pic>
          <p:nvPicPr>
            <p:cNvPr id="183" name="Gambar 182">
              <a:extLst>
                <a:ext uri="{FF2B5EF4-FFF2-40B4-BE49-F238E27FC236}">
                  <a16:creationId xmlns:a16="http://schemas.microsoft.com/office/drawing/2014/main" id="{7ED35431-2D57-B5BD-CE75-DDF62E75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514" y="-1590283"/>
              <a:ext cx="930533" cy="930533"/>
            </a:xfrm>
            <a:prstGeom prst="rect">
              <a:avLst/>
            </a:prstGeom>
          </p:spPr>
        </p:pic>
        <p:pic>
          <p:nvPicPr>
            <p:cNvPr id="185" name="Gambar 184">
              <a:extLst>
                <a:ext uri="{FF2B5EF4-FFF2-40B4-BE49-F238E27FC236}">
                  <a16:creationId xmlns:a16="http://schemas.microsoft.com/office/drawing/2014/main" id="{D8BE92F2-7904-0A12-1A09-9E0376D0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1728" y="-1665300"/>
              <a:ext cx="1049691" cy="1049691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25965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459169" y="-5264328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Kotak Teks 59">
            <a:extLst>
              <a:ext uri="{FF2B5EF4-FFF2-40B4-BE49-F238E27FC236}">
                <a16:creationId xmlns:a16="http://schemas.microsoft.com/office/drawing/2014/main" id="{938691B8-7DDF-8307-1293-D3DDC34172A8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8" name="Persegi Panjang: Sudut Lengkung 17">
            <a:hlinkClick r:id="rId13" action="ppaction://hlinksldjump"/>
            <a:extLst>
              <a:ext uri="{FF2B5EF4-FFF2-40B4-BE49-F238E27FC236}">
                <a16:creationId xmlns:a16="http://schemas.microsoft.com/office/drawing/2014/main" id="{8FAE65C5-454F-944C-DFE2-7B6EB3961A67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etengah Bingkai 18">
            <a:extLst>
              <a:ext uri="{FF2B5EF4-FFF2-40B4-BE49-F238E27FC236}">
                <a16:creationId xmlns:a16="http://schemas.microsoft.com/office/drawing/2014/main" id="{05818B5A-4195-DDB3-E049-109451F752A8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Persegi Panjang: Sudut Lengkung 1">
            <a:hlinkClick r:id="rId14" action="ppaction://hlinksldjump"/>
            <a:extLst>
              <a:ext uri="{FF2B5EF4-FFF2-40B4-BE49-F238E27FC236}">
                <a16:creationId xmlns:a16="http://schemas.microsoft.com/office/drawing/2014/main" id="{5B36A528-C421-2088-6F93-B66E27842EBA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21" name="Persegi Panjang: Sudut Lengkung 2">
            <a:hlinkClick r:id="rId15" action="ppaction://hlinksldjump"/>
            <a:extLst>
              <a:ext uri="{FF2B5EF4-FFF2-40B4-BE49-F238E27FC236}">
                <a16:creationId xmlns:a16="http://schemas.microsoft.com/office/drawing/2014/main" id="{898B0CFF-1873-ECE0-4646-191AA709851B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22" name="Persegi Panjang: Sudut Lengkung 3">
            <a:hlinkClick r:id="rId16" action="ppaction://hlinksldjump"/>
            <a:extLst>
              <a:ext uri="{FF2B5EF4-FFF2-40B4-BE49-F238E27FC236}">
                <a16:creationId xmlns:a16="http://schemas.microsoft.com/office/drawing/2014/main" id="{4F054D52-5F2B-C69A-FB9E-DC8D7B79A973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23" name="Persegi Panjang: Sudut Lengkung 4">
            <a:hlinkClick r:id="rId17" action="ppaction://hlinksldjump"/>
            <a:extLst>
              <a:ext uri="{FF2B5EF4-FFF2-40B4-BE49-F238E27FC236}">
                <a16:creationId xmlns:a16="http://schemas.microsoft.com/office/drawing/2014/main" id="{D83093ED-8B74-6EA8-1B91-ACFFA9C3EBF6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24" name="Persegi Panjang: Sudut Lengkung 8">
            <a:hlinkClick r:id="rId18" action="ppaction://hlinksldjump"/>
            <a:extLst>
              <a:ext uri="{FF2B5EF4-FFF2-40B4-BE49-F238E27FC236}">
                <a16:creationId xmlns:a16="http://schemas.microsoft.com/office/drawing/2014/main" id="{9BE1FFCA-DA6C-F7E5-BACB-501C274621AF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24C2EA-2D86-E287-9A1A-05F67EC72FDE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FF5435-1D55-D6D2-2F5E-FFB577E2E0C9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55580D-1FAE-631D-9AAB-4C4DB3A9DE0F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EA182F-6ADA-97C6-7E75-A522AD4AFE92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819490-698E-C4A7-5587-E2A8FFED79B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9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1125A14A-2E9E-30F9-3C46-74E7DD2DA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sp>
        <p:nvSpPr>
          <p:cNvPr id="54" name="Persegi Panjang: Sudut Lengkung 53">
            <a:hlinkClick r:id="rId5" action="ppaction://hlinksldjump"/>
            <a:extLst>
              <a:ext uri="{FF2B5EF4-FFF2-40B4-BE49-F238E27FC236}">
                <a16:creationId xmlns:a16="http://schemas.microsoft.com/office/drawing/2014/main" id="{79DBD912-E97A-F99A-CD1C-2CA5EFA0B643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2" name="Grup 51">
            <a:extLst>
              <a:ext uri="{FF2B5EF4-FFF2-40B4-BE49-F238E27FC236}">
                <a16:creationId xmlns:a16="http://schemas.microsoft.com/office/drawing/2014/main" id="{2CD107B4-F35C-21A2-3D7F-CAF4EA8225D5}"/>
              </a:ext>
            </a:extLst>
          </p:cNvPr>
          <p:cNvGrpSpPr/>
          <p:nvPr/>
        </p:nvGrpSpPr>
        <p:grpSpPr>
          <a:xfrm>
            <a:off x="1678581" y="1397333"/>
            <a:ext cx="17823597" cy="3334159"/>
            <a:chOff x="-6246219" y="-3719325"/>
            <a:chExt cx="17823597" cy="3334159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8DA4FD92-892A-DDFC-C778-4D58ADB23D15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F845AB83-3F75-EC8D-BC4A-8BBBF9F390F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FB0C8FB3-CEBB-AF9C-D41B-E706A40DD8FC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C34EE853-23FA-4583-842F-7D3F4C177504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3602A765-D7A4-C285-4E03-4C8B5EA3776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7EF0BF5-E804-1626-AAF5-BCA45F8992A2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Kotak Teks 15">
              <a:extLst>
                <a:ext uri="{FF2B5EF4-FFF2-40B4-BE49-F238E27FC236}">
                  <a16:creationId xmlns:a16="http://schemas.microsoft.com/office/drawing/2014/main" id="{DE222BDF-25CC-07A4-CF89-18351D04EED4}"/>
                </a:ext>
              </a:extLst>
            </p:cNvPr>
            <p:cNvSpPr txBox="1"/>
            <p:nvPr/>
          </p:nvSpPr>
          <p:spPr>
            <a:xfrm>
              <a:off x="-6175063" y="-3194027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cukup populer dan sering digunakan sebagai format film dan video melalui berbagai macam media. AVI diciptakan oleh Microsoft dan sering dikombinasikan dengan </a:t>
              </a:r>
              <a:r>
                <a:rPr lang="id-ID" sz="1400" dirty="0" err="1">
                  <a:solidFill>
                    <a:schemeClr val="bg1"/>
                  </a:solidFill>
                </a:rPr>
                <a:t>codec-codec</a:t>
              </a:r>
              <a:r>
                <a:rPr lang="id-ID" sz="1400" dirty="0">
                  <a:solidFill>
                    <a:schemeClr val="bg1"/>
                  </a:solidFill>
                </a:rPr>
                <a:t> seperti DivX dan XVID.</a:t>
              </a:r>
            </a:p>
          </p:txBody>
        </p:sp>
        <p:sp>
          <p:nvSpPr>
            <p:cNvPr id="18" name="Kotak Teks 17">
              <a:extLst>
                <a:ext uri="{FF2B5EF4-FFF2-40B4-BE49-F238E27FC236}">
                  <a16:creationId xmlns:a16="http://schemas.microsoft.com/office/drawing/2014/main" id="{96B11A3D-758B-A55C-C6AF-35F76B4D73A7}"/>
                </a:ext>
              </a:extLst>
            </p:cNvPr>
            <p:cNvSpPr txBox="1"/>
            <p:nvPr/>
          </p:nvSpPr>
          <p:spPr>
            <a:xfrm>
              <a:off x="-3209635" y="-3342420"/>
              <a:ext cx="267631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merupakan kependekan dari MPEG-4 </a:t>
              </a:r>
              <a:r>
                <a:rPr lang="id-ID" sz="1200" dirty="0" err="1">
                  <a:solidFill>
                    <a:schemeClr val="bg1"/>
                  </a:solidFill>
                </a:rPr>
                <a:t>Part</a:t>
              </a:r>
              <a:r>
                <a:rPr lang="id-ID" sz="1200" dirty="0">
                  <a:solidFill>
                    <a:schemeClr val="bg1"/>
                  </a:solidFill>
                </a:rPr>
                <a:t> 14. Format yang diperkenalkan ke publik pada tahun 2001 ini merupakan pengembangan dari MPEG-1. Bisa dibilang format ini merupakan format video yang paling populer digunakan saat ini. Seluruh video yang direkam dengan </a:t>
              </a:r>
              <a:r>
                <a:rPr lang="id-ID" sz="1200" dirty="0" err="1">
                  <a:solidFill>
                    <a:schemeClr val="bg1"/>
                  </a:solidFill>
                </a:rPr>
                <a:t>smartphone</a:t>
              </a:r>
              <a:r>
                <a:rPr lang="id-ID" sz="1200" dirty="0">
                  <a:solidFill>
                    <a:schemeClr val="bg1"/>
                  </a:solidFill>
                </a:rPr>
                <a:t> android saat ini menghasilkan format MP4.</a:t>
              </a:r>
            </a:p>
          </p:txBody>
        </p:sp>
        <p:sp>
          <p:nvSpPr>
            <p:cNvPr id="21" name="Kotak Teks 20">
              <a:extLst>
                <a:ext uri="{FF2B5EF4-FFF2-40B4-BE49-F238E27FC236}">
                  <a16:creationId xmlns:a16="http://schemas.microsoft.com/office/drawing/2014/main" id="{F62D4209-6BEA-F600-780A-C706409AFF06}"/>
                </a:ext>
              </a:extLst>
            </p:cNvPr>
            <p:cNvSpPr txBox="1"/>
            <p:nvPr/>
          </p:nvSpPr>
          <p:spPr>
            <a:xfrm>
              <a:off x="-76531" y="-3184659"/>
              <a:ext cx="25762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MKV merupakan kependekan dari </a:t>
              </a:r>
              <a:r>
                <a:rPr lang="id-ID" sz="1400" dirty="0" err="1">
                  <a:solidFill>
                    <a:schemeClr val="bg1"/>
                  </a:solidFill>
                </a:rPr>
                <a:t>Matroska</a:t>
              </a:r>
              <a:r>
                <a:rPr lang="id-ID" sz="1400" dirty="0">
                  <a:solidFill>
                    <a:schemeClr val="bg1"/>
                  </a:solidFill>
                </a:rPr>
                <a:t> Video, didirikan oleh </a:t>
              </a:r>
              <a:r>
                <a:rPr lang="id-ID" sz="1400" dirty="0" err="1">
                  <a:solidFill>
                    <a:schemeClr val="bg1"/>
                  </a:solidFill>
                </a:rPr>
                <a:t>Steve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Lhomme</a:t>
              </a:r>
              <a:r>
                <a:rPr lang="id-ID" sz="1400" dirty="0">
                  <a:solidFill>
                    <a:schemeClr val="bg1"/>
                  </a:solidFill>
                </a:rPr>
                <a:t> pada akhir 2002. Format ini sifatnya open-</a:t>
              </a:r>
              <a:r>
                <a:rPr lang="id-ID" sz="1400" dirty="0" err="1">
                  <a:solidFill>
                    <a:schemeClr val="bg1"/>
                  </a:solidFill>
                </a:rPr>
                <a:t>source</a:t>
              </a:r>
              <a:r>
                <a:rPr lang="id-ID" sz="1400" dirty="0">
                  <a:solidFill>
                    <a:schemeClr val="bg1"/>
                  </a:solidFill>
                </a:rPr>
                <a:t>, artinya gratis digunakan oleh </a:t>
              </a:r>
              <a:r>
                <a:rPr lang="id-ID" sz="1400" dirty="0" err="1">
                  <a:solidFill>
                    <a:schemeClr val="bg1"/>
                  </a:solidFill>
                </a:rPr>
                <a:t>siapapun</a:t>
              </a:r>
              <a:r>
                <a:rPr lang="id-ID" sz="1400" dirty="0">
                  <a:solidFill>
                    <a:schemeClr val="bg1"/>
                  </a:solidFill>
                </a:rPr>
                <a:t> dan dikembangkan secara sukarela.</a:t>
              </a:r>
            </a:p>
          </p:txBody>
        </p:sp>
        <p:sp>
          <p:nvSpPr>
            <p:cNvPr id="23" name="Kotak Teks 22">
              <a:extLst>
                <a:ext uri="{FF2B5EF4-FFF2-40B4-BE49-F238E27FC236}">
                  <a16:creationId xmlns:a16="http://schemas.microsoft.com/office/drawing/2014/main" id="{E40A6DCB-1999-747A-7EF2-422B0705AF75}"/>
                </a:ext>
              </a:extLst>
            </p:cNvPr>
            <p:cNvSpPr txBox="1"/>
            <p:nvPr/>
          </p:nvSpPr>
          <p:spPr>
            <a:xfrm>
              <a:off x="-6214284" y="-3511228"/>
              <a:ext cx="2896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AVI (Audio Video </a:t>
              </a:r>
              <a:r>
                <a:rPr lang="id-ID" b="1" dirty="0" err="1">
                  <a:solidFill>
                    <a:schemeClr val="bg1"/>
                  </a:solidFill>
                </a:rPr>
                <a:t>Interleave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4" name="Kotak Teks 23">
              <a:extLst>
                <a:ext uri="{FF2B5EF4-FFF2-40B4-BE49-F238E27FC236}">
                  <a16:creationId xmlns:a16="http://schemas.microsoft.com/office/drawing/2014/main" id="{B7FD9BBF-E6A4-BDBD-50AC-5657C22D2C20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055B2334-9053-E130-E93B-9BB6EFEE7D29}"/>
                </a:ext>
              </a:extLst>
            </p:cNvPr>
            <p:cNvSpPr txBox="1"/>
            <p:nvPr/>
          </p:nvSpPr>
          <p:spPr>
            <a:xfrm>
              <a:off x="162561" y="-355641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MKV</a:t>
              </a: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D49A378C-DFA1-85BA-6089-B2999F741410}"/>
                </a:ext>
              </a:extLst>
            </p:cNvPr>
            <p:cNvSpPr txBox="1"/>
            <p:nvPr/>
          </p:nvSpPr>
          <p:spPr>
            <a:xfrm>
              <a:off x="2857458" y="-3127509"/>
              <a:ext cx="26043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WMV merupakan kependekan dari Windows Media Video. Ekstensi WMV merupakan format eksklusif Windows (Microsoft) dan hanya dapat diputar di perangkat Windows.</a:t>
              </a:r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24250DF0-E101-7286-DFF9-3F40725BEB7C}"/>
                </a:ext>
              </a:extLst>
            </p:cNvPr>
            <p:cNvSpPr txBox="1"/>
            <p:nvPr/>
          </p:nvSpPr>
          <p:spPr>
            <a:xfrm>
              <a:off x="3169028" y="-3553247"/>
              <a:ext cx="2020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WMV</a:t>
              </a:r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3B1BB576-D954-004B-494D-020D9478513F}"/>
                </a:ext>
              </a:extLst>
            </p:cNvPr>
            <p:cNvSpPr txBox="1"/>
            <p:nvPr/>
          </p:nvSpPr>
          <p:spPr>
            <a:xfrm>
              <a:off x="5748903" y="-3330604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pada dasarnya masih merupakan keluarga dari MP4 sebab masih menggunakan </a:t>
              </a:r>
              <a:r>
                <a:rPr lang="id-ID" sz="1400" dirty="0" err="1">
                  <a:solidFill>
                    <a:schemeClr val="bg1"/>
                  </a:solidFill>
                </a:rPr>
                <a:t>codec</a:t>
              </a:r>
              <a:r>
                <a:rPr lang="id-ID" sz="1400" dirty="0">
                  <a:solidFill>
                    <a:schemeClr val="bg1"/>
                  </a:solidFill>
                </a:rPr>
                <a:t> berbasis MPEG. Format ini dikhususkan untuk ponsel. Karakter khusus untuk video dengan format 3GP adalah gambarnya yang “kotak-kotak” dan agak patah-patah ketika diputar.</a:t>
              </a:r>
            </a:p>
          </p:txBody>
        </p:sp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6E885562-C84A-6A36-4FC8-FDAB9E710B4C}"/>
                </a:ext>
              </a:extLst>
            </p:cNvPr>
            <p:cNvSpPr txBox="1"/>
            <p:nvPr/>
          </p:nvSpPr>
          <p:spPr>
            <a:xfrm>
              <a:off x="6270766" y="-3642727"/>
              <a:ext cx="1759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3GP</a:t>
              </a:r>
            </a:p>
          </p:txBody>
        </p:sp>
        <p:sp>
          <p:nvSpPr>
            <p:cNvPr id="36" name="Kotak Teks 35">
              <a:extLst>
                <a:ext uri="{FF2B5EF4-FFF2-40B4-BE49-F238E27FC236}">
                  <a16:creationId xmlns:a16="http://schemas.microsoft.com/office/drawing/2014/main" id="{2703C30E-D8BE-903E-96A1-03953F1CD676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</a:t>
              </a:r>
              <a:r>
                <a:rPr lang="id-ID" sz="1400" b="1" dirty="0">
                  <a:solidFill>
                    <a:schemeClr val="bg1"/>
                  </a:solidFill>
                </a:rPr>
                <a:t>PG</a:t>
              </a:r>
            </a:p>
          </p:txBody>
        </p:sp>
        <p:sp>
          <p:nvSpPr>
            <p:cNvPr id="37" name="Kotak Teks 36">
              <a:extLst>
                <a:ext uri="{FF2B5EF4-FFF2-40B4-BE49-F238E27FC236}">
                  <a16:creationId xmlns:a16="http://schemas.microsoft.com/office/drawing/2014/main" id="{AE77E04B-4D40-206F-AD02-E3074703016B}"/>
                </a:ext>
              </a:extLst>
            </p:cNvPr>
            <p:cNvSpPr txBox="1"/>
            <p:nvPr/>
          </p:nvSpPr>
          <p:spPr>
            <a:xfrm>
              <a:off x="8735513" y="-3473450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MPG merupakan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umum yang menggunakan format video digital yang </a:t>
              </a:r>
              <a:r>
                <a:rPr lang="id-ID" sz="1400" dirty="0" err="1">
                  <a:solidFill>
                    <a:schemeClr val="bg1"/>
                  </a:solidFill>
                </a:rPr>
                <a:t>distandarisasi</a:t>
              </a:r>
              <a:r>
                <a:rPr lang="id-ID" sz="1400" dirty="0">
                  <a:solidFill>
                    <a:schemeClr val="bg1"/>
                  </a:solidFill>
                </a:rPr>
                <a:t> oleh </a:t>
              </a:r>
              <a:r>
                <a:rPr lang="id-ID" sz="1400" dirty="0" err="1">
                  <a:solidFill>
                    <a:schemeClr val="bg1"/>
                  </a:solidFill>
                </a:rPr>
                <a:t>Moving</a:t>
              </a:r>
              <a:r>
                <a:rPr lang="id-ID" sz="1400" dirty="0">
                  <a:solidFill>
                    <a:schemeClr val="bg1"/>
                  </a:solidFill>
                </a:rPr>
                <a:t> Picture </a:t>
              </a:r>
              <a:r>
                <a:rPr lang="id-ID" sz="1400" dirty="0" err="1">
                  <a:solidFill>
                    <a:schemeClr val="bg1"/>
                  </a:solidFill>
                </a:rPr>
                <a:t>Experts</a:t>
              </a:r>
              <a:r>
                <a:rPr lang="id-ID" sz="1400" dirty="0">
                  <a:solidFill>
                    <a:schemeClr val="bg1"/>
                  </a:solidFill>
                </a:rPr>
                <a:t> Group (MPEG). Ekstensi ini menyimpan video, audio, dan </a:t>
              </a:r>
              <a:r>
                <a:rPr lang="id-ID" sz="1400" dirty="0" err="1">
                  <a:solidFill>
                    <a:schemeClr val="bg1"/>
                  </a:solidFill>
                </a:rPr>
                <a:t>metadata</a:t>
              </a:r>
              <a:r>
                <a:rPr lang="id-ID" sz="1400" dirty="0">
                  <a:solidFill>
                    <a:schemeClr val="bg1"/>
                  </a:solidFill>
                </a:rPr>
                <a:t> yang </a:t>
              </a:r>
              <a:r>
                <a:rPr lang="id-ID" sz="1400" dirty="0" err="1">
                  <a:solidFill>
                    <a:schemeClr val="bg1"/>
                  </a:solidFill>
                </a:rPr>
                <a:t>disatukan</a:t>
              </a:r>
              <a:r>
                <a:rPr lang="id-ID" sz="1400" dirty="0">
                  <a:solidFill>
                    <a:schemeClr val="bg1"/>
                  </a:solidFill>
                </a:rPr>
                <a:t> bersama.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sering digunakan untuk membuat film yang </a:t>
              </a:r>
              <a:r>
                <a:rPr lang="id-ID" sz="1400" dirty="0" err="1">
                  <a:solidFill>
                    <a:schemeClr val="bg1"/>
                  </a:solidFill>
                </a:rPr>
                <a:t>ddistribusikan</a:t>
              </a:r>
              <a:r>
                <a:rPr lang="id-ID" sz="1400" dirty="0">
                  <a:solidFill>
                    <a:schemeClr val="bg1"/>
                  </a:solidFill>
                </a:rPr>
                <a:t> di internet.</a:t>
              </a:r>
            </a:p>
          </p:txBody>
        </p:sp>
        <p:pic>
          <p:nvPicPr>
            <p:cNvPr id="41" name="Gambar 40">
              <a:extLst>
                <a:ext uri="{FF2B5EF4-FFF2-40B4-BE49-F238E27FC236}">
                  <a16:creationId xmlns:a16="http://schemas.microsoft.com/office/drawing/2014/main" id="{4A3ABB69-5779-61F8-98F5-0D11866B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9771" y="-1590425"/>
              <a:ext cx="1047972" cy="1047972"/>
            </a:xfrm>
            <a:prstGeom prst="rect">
              <a:avLst/>
            </a:prstGeom>
          </p:spPr>
        </p:pic>
        <p:pic>
          <p:nvPicPr>
            <p:cNvPr id="43" name="Gambar 42">
              <a:extLst>
                <a:ext uri="{FF2B5EF4-FFF2-40B4-BE49-F238E27FC236}">
                  <a16:creationId xmlns:a16="http://schemas.microsoft.com/office/drawing/2014/main" id="{C706457D-83C7-5605-22C6-6F42A72B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5213" y="-1593589"/>
              <a:ext cx="1045827" cy="1045827"/>
            </a:xfrm>
            <a:prstGeom prst="rect">
              <a:avLst/>
            </a:prstGeom>
          </p:spPr>
        </p:pic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63DC4D99-B146-3825-09C7-77F5B776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575" y="-1604918"/>
              <a:ext cx="1045827" cy="1045827"/>
            </a:xfrm>
            <a:prstGeom prst="rect">
              <a:avLst/>
            </a:prstGeom>
          </p:spPr>
        </p:pic>
        <p:pic>
          <p:nvPicPr>
            <p:cNvPr id="47" name="Gambar 46">
              <a:extLst>
                <a:ext uri="{FF2B5EF4-FFF2-40B4-BE49-F238E27FC236}">
                  <a16:creationId xmlns:a16="http://schemas.microsoft.com/office/drawing/2014/main" id="{C6C7C5F1-8A48-432A-BB8B-9EB63AC46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634" y="-1608203"/>
              <a:ext cx="1063864" cy="1063864"/>
            </a:xfrm>
            <a:prstGeom prst="rect">
              <a:avLst/>
            </a:prstGeom>
          </p:spPr>
        </p:pic>
        <p:pic>
          <p:nvPicPr>
            <p:cNvPr id="49" name="Gambar 48">
              <a:extLst>
                <a:ext uri="{FF2B5EF4-FFF2-40B4-BE49-F238E27FC236}">
                  <a16:creationId xmlns:a16="http://schemas.microsoft.com/office/drawing/2014/main" id="{C50C428D-4D11-50CC-4BF5-B4145ADF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524" y="-1577944"/>
              <a:ext cx="1030182" cy="1030182"/>
            </a:xfrm>
            <a:prstGeom prst="rect">
              <a:avLst/>
            </a:prstGeom>
          </p:spPr>
        </p:pic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74CBEE2D-D0E7-8A21-35BC-017235FC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244" y="-1448100"/>
              <a:ext cx="945500" cy="945500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53" name="Setengah Bingkai 52">
            <a:extLst>
              <a:ext uri="{FF2B5EF4-FFF2-40B4-BE49-F238E27FC236}">
                <a16:creationId xmlns:a16="http://schemas.microsoft.com/office/drawing/2014/main" id="{9AE3615C-663E-F5FA-1C55-6D1D84CD7C2A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0" name="Persegi Panjang: Sudut Lengkung 1">
            <a:hlinkClick r:id="rId12" action="ppaction://hlinksldjump"/>
            <a:extLst>
              <a:ext uri="{FF2B5EF4-FFF2-40B4-BE49-F238E27FC236}">
                <a16:creationId xmlns:a16="http://schemas.microsoft.com/office/drawing/2014/main" id="{2775453A-1248-F102-ABC5-F75246F84C30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22" name="Persegi Panjang: Sudut Lengkung 2">
            <a:hlinkClick r:id="rId13" action="ppaction://hlinksldjump"/>
            <a:extLst>
              <a:ext uri="{FF2B5EF4-FFF2-40B4-BE49-F238E27FC236}">
                <a16:creationId xmlns:a16="http://schemas.microsoft.com/office/drawing/2014/main" id="{D529BCCB-89C9-811E-EC4A-529AE9785612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26" name="Persegi Panjang: Sudut Lengkung 3">
            <a:hlinkClick r:id="rId14" action="ppaction://hlinksldjump"/>
            <a:extLst>
              <a:ext uri="{FF2B5EF4-FFF2-40B4-BE49-F238E27FC236}">
                <a16:creationId xmlns:a16="http://schemas.microsoft.com/office/drawing/2014/main" id="{AD429129-EF0B-D993-359F-7AD68C0B6BE9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27" name="Persegi Panjang: Sudut Lengkung 4">
            <a:hlinkClick r:id="rId15" action="ppaction://hlinksldjump"/>
            <a:extLst>
              <a:ext uri="{FF2B5EF4-FFF2-40B4-BE49-F238E27FC236}">
                <a16:creationId xmlns:a16="http://schemas.microsoft.com/office/drawing/2014/main" id="{A4CDC2A1-4870-676B-39A6-DA4A38062854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30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9FD4FB8E-8385-8CCB-2F29-44CA9784184F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48FE68-2A7B-F86D-D425-0EDB7EA3788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BC0F41-2895-26FF-9B6F-A79DBFF6D3B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350941-B80F-A454-7A84-F056F8CEAFE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3CB1D0-1865-4654-DAB1-3D2389DD12E1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D6F6B4-A195-B092-777F-510922CB3E3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51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C53E7F97-4278-61AB-7E4D-86FCE0913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sp>
        <p:nvSpPr>
          <p:cNvPr id="54" name="Persegi Panjang: Sudut Lengkung 53">
            <a:hlinkClick r:id="rId5" action="ppaction://hlinksldjump"/>
            <a:extLst>
              <a:ext uri="{FF2B5EF4-FFF2-40B4-BE49-F238E27FC236}">
                <a16:creationId xmlns:a16="http://schemas.microsoft.com/office/drawing/2014/main" id="{79DBD912-E97A-F99A-CD1C-2CA5EFA0B643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2" name="Grup 51">
            <a:extLst>
              <a:ext uri="{FF2B5EF4-FFF2-40B4-BE49-F238E27FC236}">
                <a16:creationId xmlns:a16="http://schemas.microsoft.com/office/drawing/2014/main" id="{2CD107B4-F35C-21A2-3D7F-CAF4EA8225D5}"/>
              </a:ext>
            </a:extLst>
          </p:cNvPr>
          <p:cNvGrpSpPr/>
          <p:nvPr/>
        </p:nvGrpSpPr>
        <p:grpSpPr>
          <a:xfrm>
            <a:off x="-4310739" y="1397333"/>
            <a:ext cx="17823597" cy="3334159"/>
            <a:chOff x="-6246219" y="-3719325"/>
            <a:chExt cx="17823597" cy="3334159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8DA4FD92-892A-DDFC-C778-4D58ADB23D15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F845AB83-3F75-EC8D-BC4A-8BBBF9F390F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FB0C8FB3-CEBB-AF9C-D41B-E706A40DD8FC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C34EE853-23FA-4583-842F-7D3F4C177504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3602A765-D7A4-C285-4E03-4C8B5EA3776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7EF0BF5-E804-1626-AAF5-BCA45F8992A2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Kotak Teks 15">
              <a:extLst>
                <a:ext uri="{FF2B5EF4-FFF2-40B4-BE49-F238E27FC236}">
                  <a16:creationId xmlns:a16="http://schemas.microsoft.com/office/drawing/2014/main" id="{DE222BDF-25CC-07A4-CF89-18351D04EED4}"/>
                </a:ext>
              </a:extLst>
            </p:cNvPr>
            <p:cNvSpPr txBox="1"/>
            <p:nvPr/>
          </p:nvSpPr>
          <p:spPr>
            <a:xfrm>
              <a:off x="-6175063" y="-3194027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cukup populer dan sering digunakan sebagai format film dan video melalui berbagai macam media. AVI diciptakan oleh Microsoft dan sering dikombinasikan dengan </a:t>
              </a:r>
              <a:r>
                <a:rPr lang="id-ID" sz="1400" dirty="0" err="1">
                  <a:solidFill>
                    <a:schemeClr val="bg1"/>
                  </a:solidFill>
                </a:rPr>
                <a:t>codec-codec</a:t>
              </a:r>
              <a:r>
                <a:rPr lang="id-ID" sz="1400" dirty="0">
                  <a:solidFill>
                    <a:schemeClr val="bg1"/>
                  </a:solidFill>
                </a:rPr>
                <a:t> seperti DivX dan XVID.</a:t>
              </a:r>
            </a:p>
          </p:txBody>
        </p:sp>
        <p:sp>
          <p:nvSpPr>
            <p:cNvPr id="18" name="Kotak Teks 17">
              <a:extLst>
                <a:ext uri="{FF2B5EF4-FFF2-40B4-BE49-F238E27FC236}">
                  <a16:creationId xmlns:a16="http://schemas.microsoft.com/office/drawing/2014/main" id="{96B11A3D-758B-A55C-C6AF-35F76B4D73A7}"/>
                </a:ext>
              </a:extLst>
            </p:cNvPr>
            <p:cNvSpPr txBox="1"/>
            <p:nvPr/>
          </p:nvSpPr>
          <p:spPr>
            <a:xfrm>
              <a:off x="-3209635" y="-3342420"/>
              <a:ext cx="267631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merupakan kependekan dari MPEG-4 </a:t>
              </a:r>
              <a:r>
                <a:rPr lang="id-ID" sz="1200" dirty="0" err="1">
                  <a:solidFill>
                    <a:schemeClr val="bg1"/>
                  </a:solidFill>
                </a:rPr>
                <a:t>Part</a:t>
              </a:r>
              <a:r>
                <a:rPr lang="id-ID" sz="1200" dirty="0">
                  <a:solidFill>
                    <a:schemeClr val="bg1"/>
                  </a:solidFill>
                </a:rPr>
                <a:t> 14. Format yang diperkenalkan ke publik pada tahun 2001 ini merupakan pengembangan dari MPEG-1. Bisa dibilang format ini merupakan format video yang paling populer digunakan saat ini. Seluruh video yang direkam dengan </a:t>
              </a:r>
              <a:r>
                <a:rPr lang="id-ID" sz="1200" dirty="0" err="1">
                  <a:solidFill>
                    <a:schemeClr val="bg1"/>
                  </a:solidFill>
                </a:rPr>
                <a:t>smartphone</a:t>
              </a:r>
              <a:r>
                <a:rPr lang="id-ID" sz="1200" dirty="0">
                  <a:solidFill>
                    <a:schemeClr val="bg1"/>
                  </a:solidFill>
                </a:rPr>
                <a:t> android saat ini menghasilkan format MP4.</a:t>
              </a:r>
            </a:p>
          </p:txBody>
        </p:sp>
        <p:sp>
          <p:nvSpPr>
            <p:cNvPr id="21" name="Kotak Teks 20">
              <a:extLst>
                <a:ext uri="{FF2B5EF4-FFF2-40B4-BE49-F238E27FC236}">
                  <a16:creationId xmlns:a16="http://schemas.microsoft.com/office/drawing/2014/main" id="{F62D4209-6BEA-F600-780A-C706409AFF06}"/>
                </a:ext>
              </a:extLst>
            </p:cNvPr>
            <p:cNvSpPr txBox="1"/>
            <p:nvPr/>
          </p:nvSpPr>
          <p:spPr>
            <a:xfrm>
              <a:off x="-76531" y="-3184659"/>
              <a:ext cx="25762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MKV merupakan kependekan dari </a:t>
              </a:r>
              <a:r>
                <a:rPr lang="id-ID" sz="1400" dirty="0" err="1">
                  <a:solidFill>
                    <a:schemeClr val="bg1"/>
                  </a:solidFill>
                </a:rPr>
                <a:t>Matroska</a:t>
              </a:r>
              <a:r>
                <a:rPr lang="id-ID" sz="1400" dirty="0">
                  <a:solidFill>
                    <a:schemeClr val="bg1"/>
                  </a:solidFill>
                </a:rPr>
                <a:t> Video, didirikan oleh </a:t>
              </a:r>
              <a:r>
                <a:rPr lang="id-ID" sz="1400" dirty="0" err="1">
                  <a:solidFill>
                    <a:schemeClr val="bg1"/>
                  </a:solidFill>
                </a:rPr>
                <a:t>Steve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Lhomme</a:t>
              </a:r>
              <a:r>
                <a:rPr lang="id-ID" sz="1400" dirty="0">
                  <a:solidFill>
                    <a:schemeClr val="bg1"/>
                  </a:solidFill>
                </a:rPr>
                <a:t> pada akhir 2002. Format ini sifatnya open-</a:t>
              </a:r>
              <a:r>
                <a:rPr lang="id-ID" sz="1400" dirty="0" err="1">
                  <a:solidFill>
                    <a:schemeClr val="bg1"/>
                  </a:solidFill>
                </a:rPr>
                <a:t>source</a:t>
              </a:r>
              <a:r>
                <a:rPr lang="id-ID" sz="1400" dirty="0">
                  <a:solidFill>
                    <a:schemeClr val="bg1"/>
                  </a:solidFill>
                </a:rPr>
                <a:t>, artinya gratis digunakan oleh </a:t>
              </a:r>
              <a:r>
                <a:rPr lang="id-ID" sz="1400" dirty="0" err="1">
                  <a:solidFill>
                    <a:schemeClr val="bg1"/>
                  </a:solidFill>
                </a:rPr>
                <a:t>siapapun</a:t>
              </a:r>
              <a:r>
                <a:rPr lang="id-ID" sz="1400" dirty="0">
                  <a:solidFill>
                    <a:schemeClr val="bg1"/>
                  </a:solidFill>
                </a:rPr>
                <a:t> dan dikembangkan secara sukarela.</a:t>
              </a:r>
            </a:p>
          </p:txBody>
        </p:sp>
        <p:sp>
          <p:nvSpPr>
            <p:cNvPr id="23" name="Kotak Teks 22">
              <a:extLst>
                <a:ext uri="{FF2B5EF4-FFF2-40B4-BE49-F238E27FC236}">
                  <a16:creationId xmlns:a16="http://schemas.microsoft.com/office/drawing/2014/main" id="{E40A6DCB-1999-747A-7EF2-422B0705AF75}"/>
                </a:ext>
              </a:extLst>
            </p:cNvPr>
            <p:cNvSpPr txBox="1"/>
            <p:nvPr/>
          </p:nvSpPr>
          <p:spPr>
            <a:xfrm>
              <a:off x="-6214284" y="-3511228"/>
              <a:ext cx="2896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AVI (Audio Video </a:t>
              </a:r>
              <a:r>
                <a:rPr lang="id-ID" b="1" dirty="0" err="1">
                  <a:solidFill>
                    <a:schemeClr val="bg1"/>
                  </a:solidFill>
                </a:rPr>
                <a:t>Interleave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4" name="Kotak Teks 23">
              <a:extLst>
                <a:ext uri="{FF2B5EF4-FFF2-40B4-BE49-F238E27FC236}">
                  <a16:creationId xmlns:a16="http://schemas.microsoft.com/office/drawing/2014/main" id="{B7FD9BBF-E6A4-BDBD-50AC-5657C22D2C20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055B2334-9053-E130-E93B-9BB6EFEE7D29}"/>
                </a:ext>
              </a:extLst>
            </p:cNvPr>
            <p:cNvSpPr txBox="1"/>
            <p:nvPr/>
          </p:nvSpPr>
          <p:spPr>
            <a:xfrm>
              <a:off x="162561" y="-355641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MKV</a:t>
              </a: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D49A378C-DFA1-85BA-6089-B2999F741410}"/>
                </a:ext>
              </a:extLst>
            </p:cNvPr>
            <p:cNvSpPr txBox="1"/>
            <p:nvPr/>
          </p:nvSpPr>
          <p:spPr>
            <a:xfrm>
              <a:off x="2857458" y="-3127509"/>
              <a:ext cx="26043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WMV merupakan kependekan dari Windows Media Video. Ekstensi WMV merupakan format eksklusif Windows (Microsoft) dan hanya dapat diputar di perangkat Windows.</a:t>
              </a:r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24250DF0-E101-7286-DFF9-3F40725BEB7C}"/>
                </a:ext>
              </a:extLst>
            </p:cNvPr>
            <p:cNvSpPr txBox="1"/>
            <p:nvPr/>
          </p:nvSpPr>
          <p:spPr>
            <a:xfrm>
              <a:off x="3169028" y="-3553247"/>
              <a:ext cx="2020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WMV</a:t>
              </a:r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3B1BB576-D954-004B-494D-020D9478513F}"/>
                </a:ext>
              </a:extLst>
            </p:cNvPr>
            <p:cNvSpPr txBox="1"/>
            <p:nvPr/>
          </p:nvSpPr>
          <p:spPr>
            <a:xfrm>
              <a:off x="5748903" y="-3330604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pada dasarnya masih merupakan keluarga dari MP4 sebab masih menggunakan </a:t>
              </a:r>
              <a:r>
                <a:rPr lang="id-ID" sz="1400" dirty="0" err="1">
                  <a:solidFill>
                    <a:schemeClr val="bg1"/>
                  </a:solidFill>
                </a:rPr>
                <a:t>codec</a:t>
              </a:r>
              <a:r>
                <a:rPr lang="id-ID" sz="1400" dirty="0">
                  <a:solidFill>
                    <a:schemeClr val="bg1"/>
                  </a:solidFill>
                </a:rPr>
                <a:t> berbasis MPEG. Format ini dikhususkan untuk ponsel. Karakter khusus untuk video dengan format 3GP adalah gambarnya yang “kotak-kotak” dan agak patah-patah ketika diputar.</a:t>
              </a:r>
            </a:p>
          </p:txBody>
        </p:sp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6E885562-C84A-6A36-4FC8-FDAB9E710B4C}"/>
                </a:ext>
              </a:extLst>
            </p:cNvPr>
            <p:cNvSpPr txBox="1"/>
            <p:nvPr/>
          </p:nvSpPr>
          <p:spPr>
            <a:xfrm>
              <a:off x="6270766" y="-3642727"/>
              <a:ext cx="1759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3GP</a:t>
              </a:r>
            </a:p>
          </p:txBody>
        </p:sp>
        <p:sp>
          <p:nvSpPr>
            <p:cNvPr id="36" name="Kotak Teks 35">
              <a:extLst>
                <a:ext uri="{FF2B5EF4-FFF2-40B4-BE49-F238E27FC236}">
                  <a16:creationId xmlns:a16="http://schemas.microsoft.com/office/drawing/2014/main" id="{2703C30E-D8BE-903E-96A1-03953F1CD676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</a:t>
              </a:r>
              <a:r>
                <a:rPr lang="id-ID" sz="1400" b="1" dirty="0">
                  <a:solidFill>
                    <a:schemeClr val="bg1"/>
                  </a:solidFill>
                </a:rPr>
                <a:t>PG</a:t>
              </a:r>
            </a:p>
          </p:txBody>
        </p:sp>
        <p:sp>
          <p:nvSpPr>
            <p:cNvPr id="37" name="Kotak Teks 36">
              <a:extLst>
                <a:ext uri="{FF2B5EF4-FFF2-40B4-BE49-F238E27FC236}">
                  <a16:creationId xmlns:a16="http://schemas.microsoft.com/office/drawing/2014/main" id="{AE77E04B-4D40-206F-AD02-E3074703016B}"/>
                </a:ext>
              </a:extLst>
            </p:cNvPr>
            <p:cNvSpPr txBox="1"/>
            <p:nvPr/>
          </p:nvSpPr>
          <p:spPr>
            <a:xfrm>
              <a:off x="8735513" y="-3473450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MPG merupakan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umum yang menggunakan format video digital yang </a:t>
              </a:r>
              <a:r>
                <a:rPr lang="id-ID" sz="1400" dirty="0" err="1">
                  <a:solidFill>
                    <a:schemeClr val="bg1"/>
                  </a:solidFill>
                </a:rPr>
                <a:t>distandarisasi</a:t>
              </a:r>
              <a:r>
                <a:rPr lang="id-ID" sz="1400" dirty="0">
                  <a:solidFill>
                    <a:schemeClr val="bg1"/>
                  </a:solidFill>
                </a:rPr>
                <a:t> oleh </a:t>
              </a:r>
              <a:r>
                <a:rPr lang="id-ID" sz="1400" dirty="0" err="1">
                  <a:solidFill>
                    <a:schemeClr val="bg1"/>
                  </a:solidFill>
                </a:rPr>
                <a:t>Moving</a:t>
              </a:r>
              <a:r>
                <a:rPr lang="id-ID" sz="1400" dirty="0">
                  <a:solidFill>
                    <a:schemeClr val="bg1"/>
                  </a:solidFill>
                </a:rPr>
                <a:t> Picture </a:t>
              </a:r>
              <a:r>
                <a:rPr lang="id-ID" sz="1400" dirty="0" err="1">
                  <a:solidFill>
                    <a:schemeClr val="bg1"/>
                  </a:solidFill>
                </a:rPr>
                <a:t>Experts</a:t>
              </a:r>
              <a:r>
                <a:rPr lang="id-ID" sz="1400" dirty="0">
                  <a:solidFill>
                    <a:schemeClr val="bg1"/>
                  </a:solidFill>
                </a:rPr>
                <a:t> Group (MPEG). Ekstensi ini menyimpan video, audio, dan </a:t>
              </a:r>
              <a:r>
                <a:rPr lang="id-ID" sz="1400" dirty="0" err="1">
                  <a:solidFill>
                    <a:schemeClr val="bg1"/>
                  </a:solidFill>
                </a:rPr>
                <a:t>metadata</a:t>
              </a:r>
              <a:r>
                <a:rPr lang="id-ID" sz="1400" dirty="0">
                  <a:solidFill>
                    <a:schemeClr val="bg1"/>
                  </a:solidFill>
                </a:rPr>
                <a:t> yang </a:t>
              </a:r>
              <a:r>
                <a:rPr lang="id-ID" sz="1400" dirty="0" err="1">
                  <a:solidFill>
                    <a:schemeClr val="bg1"/>
                  </a:solidFill>
                </a:rPr>
                <a:t>disatukan</a:t>
              </a:r>
              <a:r>
                <a:rPr lang="id-ID" sz="1400" dirty="0">
                  <a:solidFill>
                    <a:schemeClr val="bg1"/>
                  </a:solidFill>
                </a:rPr>
                <a:t> bersama.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sering digunakan untuk membuat film yang </a:t>
              </a:r>
              <a:r>
                <a:rPr lang="id-ID" sz="1400" dirty="0" err="1">
                  <a:solidFill>
                    <a:schemeClr val="bg1"/>
                  </a:solidFill>
                </a:rPr>
                <a:t>ddistribusikan</a:t>
              </a:r>
              <a:r>
                <a:rPr lang="id-ID" sz="1400" dirty="0">
                  <a:solidFill>
                    <a:schemeClr val="bg1"/>
                  </a:solidFill>
                </a:rPr>
                <a:t> di internet.</a:t>
              </a:r>
            </a:p>
          </p:txBody>
        </p:sp>
        <p:pic>
          <p:nvPicPr>
            <p:cNvPr id="41" name="Gambar 40">
              <a:extLst>
                <a:ext uri="{FF2B5EF4-FFF2-40B4-BE49-F238E27FC236}">
                  <a16:creationId xmlns:a16="http://schemas.microsoft.com/office/drawing/2014/main" id="{4A3ABB69-5779-61F8-98F5-0D11866B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9771" y="-1590425"/>
              <a:ext cx="1047972" cy="1047972"/>
            </a:xfrm>
            <a:prstGeom prst="rect">
              <a:avLst/>
            </a:prstGeom>
          </p:spPr>
        </p:pic>
        <p:pic>
          <p:nvPicPr>
            <p:cNvPr id="43" name="Gambar 42">
              <a:extLst>
                <a:ext uri="{FF2B5EF4-FFF2-40B4-BE49-F238E27FC236}">
                  <a16:creationId xmlns:a16="http://schemas.microsoft.com/office/drawing/2014/main" id="{C706457D-83C7-5605-22C6-6F42A72B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5213" y="-1593589"/>
              <a:ext cx="1045827" cy="1045827"/>
            </a:xfrm>
            <a:prstGeom prst="rect">
              <a:avLst/>
            </a:prstGeom>
          </p:spPr>
        </p:pic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63DC4D99-B146-3825-09C7-77F5B776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575" y="-1604918"/>
              <a:ext cx="1045827" cy="1045827"/>
            </a:xfrm>
            <a:prstGeom prst="rect">
              <a:avLst/>
            </a:prstGeom>
          </p:spPr>
        </p:pic>
        <p:pic>
          <p:nvPicPr>
            <p:cNvPr id="47" name="Gambar 46">
              <a:extLst>
                <a:ext uri="{FF2B5EF4-FFF2-40B4-BE49-F238E27FC236}">
                  <a16:creationId xmlns:a16="http://schemas.microsoft.com/office/drawing/2014/main" id="{C6C7C5F1-8A48-432A-BB8B-9EB63AC46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634" y="-1608203"/>
              <a:ext cx="1063864" cy="1063864"/>
            </a:xfrm>
            <a:prstGeom prst="rect">
              <a:avLst/>
            </a:prstGeom>
          </p:spPr>
        </p:pic>
        <p:pic>
          <p:nvPicPr>
            <p:cNvPr id="49" name="Gambar 48">
              <a:extLst>
                <a:ext uri="{FF2B5EF4-FFF2-40B4-BE49-F238E27FC236}">
                  <a16:creationId xmlns:a16="http://schemas.microsoft.com/office/drawing/2014/main" id="{C50C428D-4D11-50CC-4BF5-B4145ADF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524" y="-1577944"/>
              <a:ext cx="1030182" cy="1030182"/>
            </a:xfrm>
            <a:prstGeom prst="rect">
              <a:avLst/>
            </a:prstGeom>
          </p:spPr>
        </p:pic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74CBEE2D-D0E7-8A21-35BC-017235FC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244" y="-1448100"/>
              <a:ext cx="945500" cy="945500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53" name="Setengah Bingkai 52">
            <a:extLst>
              <a:ext uri="{FF2B5EF4-FFF2-40B4-BE49-F238E27FC236}">
                <a16:creationId xmlns:a16="http://schemas.microsoft.com/office/drawing/2014/main" id="{9AE3615C-663E-F5FA-1C55-6D1D84CD7C2A}"/>
              </a:ext>
            </a:extLst>
          </p:cNvPr>
          <p:cNvSpPr/>
          <p:nvPr/>
        </p:nvSpPr>
        <p:spPr>
          <a:xfrm rot="8144872">
            <a:off x="7159978" y="5082133"/>
            <a:ext cx="261461" cy="26416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1" name="Persegi Panjang: Sudut Lengkung 30">
            <a:hlinkClick r:id="rId12" action="ppaction://hlinksldjump"/>
            <a:extLst>
              <a:ext uri="{FF2B5EF4-FFF2-40B4-BE49-F238E27FC236}">
                <a16:creationId xmlns:a16="http://schemas.microsoft.com/office/drawing/2014/main" id="{F353D69D-40D6-30FF-7ECC-1C367399B15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etengah Bingkai 33">
            <a:extLst>
              <a:ext uri="{FF2B5EF4-FFF2-40B4-BE49-F238E27FC236}">
                <a16:creationId xmlns:a16="http://schemas.microsoft.com/office/drawing/2014/main" id="{773EA46D-8E5D-2264-C0EC-2213567E4D24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1">
            <a:hlinkClick r:id="rId13" action="ppaction://hlinksldjump"/>
            <a:extLst>
              <a:ext uri="{FF2B5EF4-FFF2-40B4-BE49-F238E27FC236}">
                <a16:creationId xmlns:a16="http://schemas.microsoft.com/office/drawing/2014/main" id="{A20DA375-CD50-B875-B24C-4C8464652CD2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4" name="Persegi Panjang: Sudut Lengkung 2">
            <a:hlinkClick r:id="rId14" action="ppaction://hlinksldjump"/>
            <a:extLst>
              <a:ext uri="{FF2B5EF4-FFF2-40B4-BE49-F238E27FC236}">
                <a16:creationId xmlns:a16="http://schemas.microsoft.com/office/drawing/2014/main" id="{1EFEC6F5-75B0-2D11-2A65-FA83C1F25F9E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5" name="Persegi Panjang: Sudut Lengkung 3">
            <a:hlinkClick r:id="rId12" action="ppaction://hlinksldjump"/>
            <a:extLst>
              <a:ext uri="{FF2B5EF4-FFF2-40B4-BE49-F238E27FC236}">
                <a16:creationId xmlns:a16="http://schemas.microsoft.com/office/drawing/2014/main" id="{E4E13165-DCDE-7B92-38E0-F1E0D71E34BA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17" name="Persegi Panjang: Sudut Lengkung 4">
            <a:hlinkClick r:id="rId15" action="ppaction://hlinksldjump"/>
            <a:extLst>
              <a:ext uri="{FF2B5EF4-FFF2-40B4-BE49-F238E27FC236}">
                <a16:creationId xmlns:a16="http://schemas.microsoft.com/office/drawing/2014/main" id="{500D953F-9AEC-1B93-2D18-EA44908456F1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22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2FAA44DA-6032-324D-0784-1271E285F8F9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032286B-0FF3-F7BC-9473-4249483BE24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44B6F7-F5C5-CF8D-55DA-BC6A15E0B69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5AEF8F-3632-4E25-A218-8DCCCD98A51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3CA995-965D-9609-CD05-8349DC8EBC80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A2420C8-065D-1CB6-4F58-559DCECFCB9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57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AE2CE867-EFFD-DB7C-5951-EDCD06F34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52" name="Grup 51">
            <a:extLst>
              <a:ext uri="{FF2B5EF4-FFF2-40B4-BE49-F238E27FC236}">
                <a16:creationId xmlns:a16="http://schemas.microsoft.com/office/drawing/2014/main" id="{2CD107B4-F35C-21A2-3D7F-CAF4EA8225D5}"/>
              </a:ext>
            </a:extLst>
          </p:cNvPr>
          <p:cNvGrpSpPr/>
          <p:nvPr/>
        </p:nvGrpSpPr>
        <p:grpSpPr>
          <a:xfrm>
            <a:off x="-10347081" y="1397333"/>
            <a:ext cx="17823597" cy="3334159"/>
            <a:chOff x="-6246219" y="-3719325"/>
            <a:chExt cx="17823597" cy="3334159"/>
          </a:xfrm>
        </p:grpSpPr>
        <p:sp>
          <p:nvSpPr>
            <p:cNvPr id="6" name="Persegi Panjang: Sudut Lengkung 5">
              <a:extLst>
                <a:ext uri="{FF2B5EF4-FFF2-40B4-BE49-F238E27FC236}">
                  <a16:creationId xmlns:a16="http://schemas.microsoft.com/office/drawing/2014/main" id="{8DA4FD92-892A-DDFC-C778-4D58ADB23D15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Persegi Panjang: Sudut Lengkung 7">
              <a:extLst>
                <a:ext uri="{FF2B5EF4-FFF2-40B4-BE49-F238E27FC236}">
                  <a16:creationId xmlns:a16="http://schemas.microsoft.com/office/drawing/2014/main" id="{F845AB83-3F75-EC8D-BC4A-8BBBF9F390FF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Persegi Panjang: Sudut Lengkung 8">
              <a:extLst>
                <a:ext uri="{FF2B5EF4-FFF2-40B4-BE49-F238E27FC236}">
                  <a16:creationId xmlns:a16="http://schemas.microsoft.com/office/drawing/2014/main" id="{FB0C8FB3-CEBB-AF9C-D41B-E706A40DD8FC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Persegi Panjang: Sudut Lengkung 9">
              <a:extLst>
                <a:ext uri="{FF2B5EF4-FFF2-40B4-BE49-F238E27FC236}">
                  <a16:creationId xmlns:a16="http://schemas.microsoft.com/office/drawing/2014/main" id="{C34EE853-23FA-4583-842F-7D3F4C177504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Persegi Panjang: Sudut Lengkung 10">
              <a:extLst>
                <a:ext uri="{FF2B5EF4-FFF2-40B4-BE49-F238E27FC236}">
                  <a16:creationId xmlns:a16="http://schemas.microsoft.com/office/drawing/2014/main" id="{3602A765-D7A4-C285-4E03-4C8B5EA3776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Persegi Panjang: Sudut Lengkung 11">
              <a:extLst>
                <a:ext uri="{FF2B5EF4-FFF2-40B4-BE49-F238E27FC236}">
                  <a16:creationId xmlns:a16="http://schemas.microsoft.com/office/drawing/2014/main" id="{47EF0BF5-E804-1626-AAF5-BCA45F8992A2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Kotak Teks 15">
              <a:extLst>
                <a:ext uri="{FF2B5EF4-FFF2-40B4-BE49-F238E27FC236}">
                  <a16:creationId xmlns:a16="http://schemas.microsoft.com/office/drawing/2014/main" id="{DE222BDF-25CC-07A4-CF89-18351D04EED4}"/>
                </a:ext>
              </a:extLst>
            </p:cNvPr>
            <p:cNvSpPr txBox="1"/>
            <p:nvPr/>
          </p:nvSpPr>
          <p:spPr>
            <a:xfrm>
              <a:off x="-6175063" y="-3194027"/>
              <a:ext cx="27218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cukup populer dan sering digunakan sebagai format film dan video melalui berbagai macam media. AVI diciptakan oleh Microsoft dan sering dikombinasikan dengan </a:t>
              </a:r>
              <a:r>
                <a:rPr lang="id-ID" sz="1400" dirty="0" err="1">
                  <a:solidFill>
                    <a:schemeClr val="bg1"/>
                  </a:solidFill>
                </a:rPr>
                <a:t>codec-codec</a:t>
              </a:r>
              <a:r>
                <a:rPr lang="id-ID" sz="1400" dirty="0">
                  <a:solidFill>
                    <a:schemeClr val="bg1"/>
                  </a:solidFill>
                </a:rPr>
                <a:t> seperti DivX dan XVID.</a:t>
              </a:r>
            </a:p>
          </p:txBody>
        </p:sp>
        <p:sp>
          <p:nvSpPr>
            <p:cNvPr id="18" name="Kotak Teks 17">
              <a:extLst>
                <a:ext uri="{FF2B5EF4-FFF2-40B4-BE49-F238E27FC236}">
                  <a16:creationId xmlns:a16="http://schemas.microsoft.com/office/drawing/2014/main" id="{96B11A3D-758B-A55C-C6AF-35F76B4D73A7}"/>
                </a:ext>
              </a:extLst>
            </p:cNvPr>
            <p:cNvSpPr txBox="1"/>
            <p:nvPr/>
          </p:nvSpPr>
          <p:spPr>
            <a:xfrm>
              <a:off x="-3209635" y="-3342420"/>
              <a:ext cx="267631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MP4 merupakan kependekan dari MPEG-4 </a:t>
              </a:r>
              <a:r>
                <a:rPr lang="id-ID" sz="1200" dirty="0" err="1">
                  <a:solidFill>
                    <a:schemeClr val="bg1"/>
                  </a:solidFill>
                </a:rPr>
                <a:t>Part</a:t>
              </a:r>
              <a:r>
                <a:rPr lang="id-ID" sz="1200" dirty="0">
                  <a:solidFill>
                    <a:schemeClr val="bg1"/>
                  </a:solidFill>
                </a:rPr>
                <a:t> 14. Format yang diperkenalkan ke publik pada tahun 2001 ini merupakan pengembangan dari MPEG-1. Bisa dibilang format ini merupakan format video yang paling populer digunakan saat ini. Seluruh video yang direkam dengan </a:t>
              </a:r>
              <a:r>
                <a:rPr lang="id-ID" sz="1200" dirty="0" err="1">
                  <a:solidFill>
                    <a:schemeClr val="bg1"/>
                  </a:solidFill>
                </a:rPr>
                <a:t>smartphone</a:t>
              </a:r>
              <a:r>
                <a:rPr lang="id-ID" sz="1200" dirty="0">
                  <a:solidFill>
                    <a:schemeClr val="bg1"/>
                  </a:solidFill>
                </a:rPr>
                <a:t> android saat ini menghasilkan format MP4.</a:t>
              </a:r>
            </a:p>
          </p:txBody>
        </p:sp>
        <p:sp>
          <p:nvSpPr>
            <p:cNvPr id="21" name="Kotak Teks 20">
              <a:extLst>
                <a:ext uri="{FF2B5EF4-FFF2-40B4-BE49-F238E27FC236}">
                  <a16:creationId xmlns:a16="http://schemas.microsoft.com/office/drawing/2014/main" id="{F62D4209-6BEA-F600-780A-C706409AFF06}"/>
                </a:ext>
              </a:extLst>
            </p:cNvPr>
            <p:cNvSpPr txBox="1"/>
            <p:nvPr/>
          </p:nvSpPr>
          <p:spPr>
            <a:xfrm>
              <a:off x="-76531" y="-3184659"/>
              <a:ext cx="25762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MKV merupakan kependekan dari </a:t>
              </a:r>
              <a:r>
                <a:rPr lang="id-ID" sz="1400" dirty="0" err="1">
                  <a:solidFill>
                    <a:schemeClr val="bg1"/>
                  </a:solidFill>
                </a:rPr>
                <a:t>Matroska</a:t>
              </a:r>
              <a:r>
                <a:rPr lang="id-ID" sz="1400" dirty="0">
                  <a:solidFill>
                    <a:schemeClr val="bg1"/>
                  </a:solidFill>
                </a:rPr>
                <a:t> Video, didirikan oleh </a:t>
              </a:r>
              <a:r>
                <a:rPr lang="id-ID" sz="1400" dirty="0" err="1">
                  <a:solidFill>
                    <a:schemeClr val="bg1"/>
                  </a:solidFill>
                </a:rPr>
                <a:t>Steve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 err="1">
                  <a:solidFill>
                    <a:schemeClr val="bg1"/>
                  </a:solidFill>
                </a:rPr>
                <a:t>Lhomme</a:t>
              </a:r>
              <a:r>
                <a:rPr lang="id-ID" sz="1400" dirty="0">
                  <a:solidFill>
                    <a:schemeClr val="bg1"/>
                  </a:solidFill>
                </a:rPr>
                <a:t> pada akhir 2002. Format ini sifatnya open-</a:t>
              </a:r>
              <a:r>
                <a:rPr lang="id-ID" sz="1400" dirty="0" err="1">
                  <a:solidFill>
                    <a:schemeClr val="bg1"/>
                  </a:solidFill>
                </a:rPr>
                <a:t>source</a:t>
              </a:r>
              <a:r>
                <a:rPr lang="id-ID" sz="1400" dirty="0">
                  <a:solidFill>
                    <a:schemeClr val="bg1"/>
                  </a:solidFill>
                </a:rPr>
                <a:t>, artinya gratis digunakan oleh </a:t>
              </a:r>
              <a:r>
                <a:rPr lang="id-ID" sz="1400" dirty="0" err="1">
                  <a:solidFill>
                    <a:schemeClr val="bg1"/>
                  </a:solidFill>
                </a:rPr>
                <a:t>siapapun</a:t>
              </a:r>
              <a:r>
                <a:rPr lang="id-ID" sz="1400" dirty="0">
                  <a:solidFill>
                    <a:schemeClr val="bg1"/>
                  </a:solidFill>
                </a:rPr>
                <a:t> dan dikembangkan secara sukarela.</a:t>
              </a:r>
            </a:p>
          </p:txBody>
        </p:sp>
        <p:sp>
          <p:nvSpPr>
            <p:cNvPr id="23" name="Kotak Teks 22">
              <a:extLst>
                <a:ext uri="{FF2B5EF4-FFF2-40B4-BE49-F238E27FC236}">
                  <a16:creationId xmlns:a16="http://schemas.microsoft.com/office/drawing/2014/main" id="{E40A6DCB-1999-747A-7EF2-422B0705AF75}"/>
                </a:ext>
              </a:extLst>
            </p:cNvPr>
            <p:cNvSpPr txBox="1"/>
            <p:nvPr/>
          </p:nvSpPr>
          <p:spPr>
            <a:xfrm>
              <a:off x="-6214284" y="-3511228"/>
              <a:ext cx="2896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</a:rPr>
                <a:t>AVI (Audio Video </a:t>
              </a:r>
              <a:r>
                <a:rPr lang="id-ID" b="1" dirty="0" err="1">
                  <a:solidFill>
                    <a:schemeClr val="bg1"/>
                  </a:solidFill>
                </a:rPr>
                <a:t>Interleave</a:t>
              </a:r>
              <a:r>
                <a:rPr lang="id-ID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4" name="Kotak Teks 23">
              <a:extLst>
                <a:ext uri="{FF2B5EF4-FFF2-40B4-BE49-F238E27FC236}">
                  <a16:creationId xmlns:a16="http://schemas.microsoft.com/office/drawing/2014/main" id="{B7FD9BBF-E6A4-BDBD-50AC-5657C22D2C20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MP4</a:t>
              </a: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055B2334-9053-E130-E93B-9BB6EFEE7D29}"/>
                </a:ext>
              </a:extLst>
            </p:cNvPr>
            <p:cNvSpPr txBox="1"/>
            <p:nvPr/>
          </p:nvSpPr>
          <p:spPr>
            <a:xfrm>
              <a:off x="162561" y="-3556412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MKV</a:t>
              </a: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D49A378C-DFA1-85BA-6089-B2999F741410}"/>
                </a:ext>
              </a:extLst>
            </p:cNvPr>
            <p:cNvSpPr txBox="1"/>
            <p:nvPr/>
          </p:nvSpPr>
          <p:spPr>
            <a:xfrm>
              <a:off x="2857458" y="-3127509"/>
              <a:ext cx="26043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WMV merupakan kependekan dari Windows Media Video. Ekstensi WMV merupakan format eksklusif Windows (Microsoft) dan hanya dapat diputar di perangkat Windows.</a:t>
              </a:r>
            </a:p>
          </p:txBody>
        </p:sp>
        <p:sp>
          <p:nvSpPr>
            <p:cNvPr id="29" name="Kotak Teks 28">
              <a:extLst>
                <a:ext uri="{FF2B5EF4-FFF2-40B4-BE49-F238E27FC236}">
                  <a16:creationId xmlns:a16="http://schemas.microsoft.com/office/drawing/2014/main" id="{24250DF0-E101-7286-DFF9-3F40725BEB7C}"/>
                </a:ext>
              </a:extLst>
            </p:cNvPr>
            <p:cNvSpPr txBox="1"/>
            <p:nvPr/>
          </p:nvSpPr>
          <p:spPr>
            <a:xfrm>
              <a:off x="3169028" y="-3553247"/>
              <a:ext cx="2020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WMV</a:t>
              </a:r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3B1BB576-D954-004B-494D-020D9478513F}"/>
                </a:ext>
              </a:extLst>
            </p:cNvPr>
            <p:cNvSpPr txBox="1"/>
            <p:nvPr/>
          </p:nvSpPr>
          <p:spPr>
            <a:xfrm>
              <a:off x="5748903" y="-3330604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Format ini pada dasarnya masih merupakan keluarga dari MP4 sebab masih menggunakan </a:t>
              </a:r>
              <a:r>
                <a:rPr lang="id-ID" sz="1400" dirty="0" err="1">
                  <a:solidFill>
                    <a:schemeClr val="bg1"/>
                  </a:solidFill>
                </a:rPr>
                <a:t>codec</a:t>
              </a:r>
              <a:r>
                <a:rPr lang="id-ID" sz="1400" dirty="0">
                  <a:solidFill>
                    <a:schemeClr val="bg1"/>
                  </a:solidFill>
                </a:rPr>
                <a:t> berbasis MPEG. Format ini dikhususkan untuk ponsel. Karakter khusus untuk video dengan format 3GP adalah gambarnya yang “kotak-kotak” dan agak patah-patah ketika diputar.</a:t>
              </a:r>
            </a:p>
          </p:txBody>
        </p:sp>
        <p:sp>
          <p:nvSpPr>
            <p:cNvPr id="33" name="Kotak Teks 32">
              <a:extLst>
                <a:ext uri="{FF2B5EF4-FFF2-40B4-BE49-F238E27FC236}">
                  <a16:creationId xmlns:a16="http://schemas.microsoft.com/office/drawing/2014/main" id="{6E885562-C84A-6A36-4FC8-FDAB9E710B4C}"/>
                </a:ext>
              </a:extLst>
            </p:cNvPr>
            <p:cNvSpPr txBox="1"/>
            <p:nvPr/>
          </p:nvSpPr>
          <p:spPr>
            <a:xfrm>
              <a:off x="6270766" y="-3642727"/>
              <a:ext cx="1759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</a:rPr>
                <a:t>3GP</a:t>
              </a:r>
            </a:p>
          </p:txBody>
        </p:sp>
        <p:sp>
          <p:nvSpPr>
            <p:cNvPr id="36" name="Kotak Teks 35">
              <a:extLst>
                <a:ext uri="{FF2B5EF4-FFF2-40B4-BE49-F238E27FC236}">
                  <a16:creationId xmlns:a16="http://schemas.microsoft.com/office/drawing/2014/main" id="{2703C30E-D8BE-903E-96A1-03953F1CD676}"/>
                </a:ext>
              </a:extLst>
            </p:cNvPr>
            <p:cNvSpPr txBox="1"/>
            <p:nvPr/>
          </p:nvSpPr>
          <p:spPr>
            <a:xfrm>
              <a:off x="9082617" y="-3690375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</a:t>
              </a:r>
              <a:r>
                <a:rPr lang="id-ID" sz="1400" b="1" dirty="0">
                  <a:solidFill>
                    <a:schemeClr val="bg1"/>
                  </a:solidFill>
                </a:rPr>
                <a:t>PG</a:t>
              </a:r>
            </a:p>
          </p:txBody>
        </p:sp>
        <p:sp>
          <p:nvSpPr>
            <p:cNvPr id="37" name="Kotak Teks 36">
              <a:extLst>
                <a:ext uri="{FF2B5EF4-FFF2-40B4-BE49-F238E27FC236}">
                  <a16:creationId xmlns:a16="http://schemas.microsoft.com/office/drawing/2014/main" id="{AE77E04B-4D40-206F-AD02-E3074703016B}"/>
                </a:ext>
              </a:extLst>
            </p:cNvPr>
            <p:cNvSpPr txBox="1"/>
            <p:nvPr/>
          </p:nvSpPr>
          <p:spPr>
            <a:xfrm>
              <a:off x="8735513" y="-3473450"/>
              <a:ext cx="2797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400" dirty="0">
                  <a:solidFill>
                    <a:schemeClr val="bg1"/>
                  </a:solidFill>
                </a:rPr>
                <a:t>MPG merupakan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umum yang menggunakan format video digital yang </a:t>
              </a:r>
              <a:r>
                <a:rPr lang="id-ID" sz="1400" dirty="0" err="1">
                  <a:solidFill>
                    <a:schemeClr val="bg1"/>
                  </a:solidFill>
                </a:rPr>
                <a:t>distandarisasi</a:t>
              </a:r>
              <a:r>
                <a:rPr lang="id-ID" sz="1400" dirty="0">
                  <a:solidFill>
                    <a:schemeClr val="bg1"/>
                  </a:solidFill>
                </a:rPr>
                <a:t> oleh </a:t>
              </a:r>
              <a:r>
                <a:rPr lang="id-ID" sz="1400" dirty="0" err="1">
                  <a:solidFill>
                    <a:schemeClr val="bg1"/>
                  </a:solidFill>
                </a:rPr>
                <a:t>Moving</a:t>
              </a:r>
              <a:r>
                <a:rPr lang="id-ID" sz="1400" dirty="0">
                  <a:solidFill>
                    <a:schemeClr val="bg1"/>
                  </a:solidFill>
                </a:rPr>
                <a:t> Picture </a:t>
              </a:r>
              <a:r>
                <a:rPr lang="id-ID" sz="1400" dirty="0" err="1">
                  <a:solidFill>
                    <a:schemeClr val="bg1"/>
                  </a:solidFill>
                </a:rPr>
                <a:t>Experts</a:t>
              </a:r>
              <a:r>
                <a:rPr lang="id-ID" sz="1400" dirty="0">
                  <a:solidFill>
                    <a:schemeClr val="bg1"/>
                  </a:solidFill>
                </a:rPr>
                <a:t> Group (MPEG). Ekstensi ini menyimpan video, audio, dan </a:t>
              </a:r>
              <a:r>
                <a:rPr lang="id-ID" sz="1400" dirty="0" err="1">
                  <a:solidFill>
                    <a:schemeClr val="bg1"/>
                  </a:solidFill>
                </a:rPr>
                <a:t>metadata</a:t>
              </a:r>
              <a:r>
                <a:rPr lang="id-ID" sz="1400" dirty="0">
                  <a:solidFill>
                    <a:schemeClr val="bg1"/>
                  </a:solidFill>
                </a:rPr>
                <a:t> yang </a:t>
              </a:r>
              <a:r>
                <a:rPr lang="id-ID" sz="1400" dirty="0" err="1">
                  <a:solidFill>
                    <a:schemeClr val="bg1"/>
                  </a:solidFill>
                </a:rPr>
                <a:t>disatukan</a:t>
              </a:r>
              <a:r>
                <a:rPr lang="id-ID" sz="1400" dirty="0">
                  <a:solidFill>
                    <a:schemeClr val="bg1"/>
                  </a:solidFill>
                </a:rPr>
                <a:t> bersama. </a:t>
              </a:r>
              <a:r>
                <a:rPr lang="id-ID" sz="1400" dirty="0" err="1">
                  <a:solidFill>
                    <a:schemeClr val="bg1"/>
                  </a:solidFill>
                </a:rPr>
                <a:t>File</a:t>
              </a:r>
              <a:r>
                <a:rPr lang="id-ID" sz="1400" dirty="0">
                  <a:solidFill>
                    <a:schemeClr val="bg1"/>
                  </a:solidFill>
                </a:rPr>
                <a:t> ini sering digunakan untuk membuat film yang </a:t>
              </a:r>
              <a:r>
                <a:rPr lang="id-ID" sz="1400" dirty="0" err="1">
                  <a:solidFill>
                    <a:schemeClr val="bg1"/>
                  </a:solidFill>
                </a:rPr>
                <a:t>ddistribusikan</a:t>
              </a:r>
              <a:r>
                <a:rPr lang="id-ID" sz="1400" dirty="0">
                  <a:solidFill>
                    <a:schemeClr val="bg1"/>
                  </a:solidFill>
                </a:rPr>
                <a:t> di internet.</a:t>
              </a:r>
            </a:p>
          </p:txBody>
        </p:sp>
        <p:pic>
          <p:nvPicPr>
            <p:cNvPr id="41" name="Gambar 40">
              <a:extLst>
                <a:ext uri="{FF2B5EF4-FFF2-40B4-BE49-F238E27FC236}">
                  <a16:creationId xmlns:a16="http://schemas.microsoft.com/office/drawing/2014/main" id="{4A3ABB69-5779-61F8-98F5-0D11866B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9771" y="-1590425"/>
              <a:ext cx="1047972" cy="1047972"/>
            </a:xfrm>
            <a:prstGeom prst="rect">
              <a:avLst/>
            </a:prstGeom>
          </p:spPr>
        </p:pic>
        <p:pic>
          <p:nvPicPr>
            <p:cNvPr id="43" name="Gambar 42">
              <a:extLst>
                <a:ext uri="{FF2B5EF4-FFF2-40B4-BE49-F238E27FC236}">
                  <a16:creationId xmlns:a16="http://schemas.microsoft.com/office/drawing/2014/main" id="{C706457D-83C7-5605-22C6-6F42A72B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5213" y="-1593589"/>
              <a:ext cx="1045827" cy="1045827"/>
            </a:xfrm>
            <a:prstGeom prst="rect">
              <a:avLst/>
            </a:prstGeom>
          </p:spPr>
        </p:pic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63DC4D99-B146-3825-09C7-77F5B776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575" y="-1604918"/>
              <a:ext cx="1045827" cy="1045827"/>
            </a:xfrm>
            <a:prstGeom prst="rect">
              <a:avLst/>
            </a:prstGeom>
          </p:spPr>
        </p:pic>
        <p:pic>
          <p:nvPicPr>
            <p:cNvPr id="47" name="Gambar 46">
              <a:extLst>
                <a:ext uri="{FF2B5EF4-FFF2-40B4-BE49-F238E27FC236}">
                  <a16:creationId xmlns:a16="http://schemas.microsoft.com/office/drawing/2014/main" id="{C6C7C5F1-8A48-432A-BB8B-9EB63AC46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634" y="-1608203"/>
              <a:ext cx="1063864" cy="1063864"/>
            </a:xfrm>
            <a:prstGeom prst="rect">
              <a:avLst/>
            </a:prstGeom>
          </p:spPr>
        </p:pic>
        <p:pic>
          <p:nvPicPr>
            <p:cNvPr id="49" name="Gambar 48">
              <a:extLst>
                <a:ext uri="{FF2B5EF4-FFF2-40B4-BE49-F238E27FC236}">
                  <a16:creationId xmlns:a16="http://schemas.microsoft.com/office/drawing/2014/main" id="{C50C428D-4D11-50CC-4BF5-B4145ADF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524" y="-1577944"/>
              <a:ext cx="1030182" cy="1030182"/>
            </a:xfrm>
            <a:prstGeom prst="rect">
              <a:avLst/>
            </a:prstGeom>
          </p:spPr>
        </p:pic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74CBEE2D-D0E7-8A21-35BC-017235FC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244" y="-1448100"/>
              <a:ext cx="945500" cy="945500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31" name="Persegi Panjang: Sudut Lengkung 30">
            <a:hlinkClick r:id="rId11" action="ppaction://hlinksldjump"/>
            <a:extLst>
              <a:ext uri="{FF2B5EF4-FFF2-40B4-BE49-F238E27FC236}">
                <a16:creationId xmlns:a16="http://schemas.microsoft.com/office/drawing/2014/main" id="{D7E595FB-DD6A-2A14-8936-5C6F30988E35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etengah Bingkai 33">
            <a:extLst>
              <a:ext uri="{FF2B5EF4-FFF2-40B4-BE49-F238E27FC236}">
                <a16:creationId xmlns:a16="http://schemas.microsoft.com/office/drawing/2014/main" id="{0F4AC42C-0EDF-4DFB-6B6E-955BDC3EEE31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1">
            <a:hlinkClick r:id="rId12" action="ppaction://hlinksldjump"/>
            <a:extLst>
              <a:ext uri="{FF2B5EF4-FFF2-40B4-BE49-F238E27FC236}">
                <a16:creationId xmlns:a16="http://schemas.microsoft.com/office/drawing/2014/main" id="{486CFBA7-1C8F-68EB-0F6D-13FC960045C7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4" name="Persegi Panjang: Sudut Lengkung 2">
            <a:hlinkClick r:id="rId13" action="ppaction://hlinksldjump"/>
            <a:extLst>
              <a:ext uri="{FF2B5EF4-FFF2-40B4-BE49-F238E27FC236}">
                <a16:creationId xmlns:a16="http://schemas.microsoft.com/office/drawing/2014/main" id="{7FE9CA08-0F10-67E3-6956-D902DCDF6395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5" name="Persegi Panjang: Sudut Lengkung 3">
            <a:hlinkClick r:id="rId14" action="ppaction://hlinksldjump"/>
            <a:extLst>
              <a:ext uri="{FF2B5EF4-FFF2-40B4-BE49-F238E27FC236}">
                <a16:creationId xmlns:a16="http://schemas.microsoft.com/office/drawing/2014/main" id="{6C6AA2EA-F5A9-9E92-E81A-F36199DC532C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17" name="Persegi Panjang: Sudut Lengkung 4">
            <a:hlinkClick r:id="rId15" action="ppaction://hlinksldjump"/>
            <a:extLst>
              <a:ext uri="{FF2B5EF4-FFF2-40B4-BE49-F238E27FC236}">
                <a16:creationId xmlns:a16="http://schemas.microsoft.com/office/drawing/2014/main" id="{F370A0EB-844B-473B-BCD1-0002E61FA871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22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F9BF0116-E543-7561-0600-3029C69CF470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8FC455-8430-9B8E-67AC-5B63F46C11F8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534F44-30DF-24E6-A501-E1B4DCCCC51B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590325-92E8-0302-F821-0BCB50FA85D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ABC5776-E256-E662-B775-D9CB8F0B4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4A77571-03A5-8E22-E8D5-4B73E18C7E7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94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701D528-DF6A-715D-1DAB-5EC75F2C0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83" name="Grup 82">
            <a:extLst>
              <a:ext uri="{FF2B5EF4-FFF2-40B4-BE49-F238E27FC236}">
                <a16:creationId xmlns:a16="http://schemas.microsoft.com/office/drawing/2014/main" id="{55077564-3A84-4581-BD37-3F1B01982046}"/>
              </a:ext>
            </a:extLst>
          </p:cNvPr>
          <p:cNvGrpSpPr/>
          <p:nvPr/>
        </p:nvGrpSpPr>
        <p:grpSpPr>
          <a:xfrm>
            <a:off x="1623248" y="1375719"/>
            <a:ext cx="17823597" cy="3337988"/>
            <a:chOff x="-6246219" y="-3719325"/>
            <a:chExt cx="17823597" cy="3337988"/>
          </a:xfrm>
        </p:grpSpPr>
        <p:sp>
          <p:nvSpPr>
            <p:cNvPr id="40" name="Persegi Panjang: Sudut Lengkung 39">
              <a:extLst>
                <a:ext uri="{FF2B5EF4-FFF2-40B4-BE49-F238E27FC236}">
                  <a16:creationId xmlns:a16="http://schemas.microsoft.com/office/drawing/2014/main" id="{752A59C2-AEE9-D6BE-DEB7-8789074DB959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Persegi Panjang: Sudut Lengkung 40">
              <a:extLst>
                <a:ext uri="{FF2B5EF4-FFF2-40B4-BE49-F238E27FC236}">
                  <a16:creationId xmlns:a16="http://schemas.microsoft.com/office/drawing/2014/main" id="{6217ACA4-D3F5-994F-72BC-D0BDE567574C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Persegi Panjang: Sudut Lengkung 41">
              <a:extLst>
                <a:ext uri="{FF2B5EF4-FFF2-40B4-BE49-F238E27FC236}">
                  <a16:creationId xmlns:a16="http://schemas.microsoft.com/office/drawing/2014/main" id="{53D40109-7780-355C-361A-E34A26522DE1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Persegi Panjang: Sudut Lengkung 42">
              <a:extLst>
                <a:ext uri="{FF2B5EF4-FFF2-40B4-BE49-F238E27FC236}">
                  <a16:creationId xmlns:a16="http://schemas.microsoft.com/office/drawing/2014/main" id="{39501E74-6AFA-599B-5236-8C1F6A5C039D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Persegi Panjang: Sudut Lengkung 43">
              <a:extLst>
                <a:ext uri="{FF2B5EF4-FFF2-40B4-BE49-F238E27FC236}">
                  <a16:creationId xmlns:a16="http://schemas.microsoft.com/office/drawing/2014/main" id="{59DD3AE6-914C-C3FE-26D7-12EDF7DCCEF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Persegi Panjang: Sudut Lengkung 44">
              <a:extLst>
                <a:ext uri="{FF2B5EF4-FFF2-40B4-BE49-F238E27FC236}">
                  <a16:creationId xmlns:a16="http://schemas.microsoft.com/office/drawing/2014/main" id="{65904D68-6699-8CE2-D857-AF51E736148D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CB7D06F6-AD04-EF35-586E-CC0534A91C1F}"/>
                </a:ext>
              </a:extLst>
            </p:cNvPr>
            <p:cNvSpPr txBox="1"/>
            <p:nvPr/>
          </p:nvSpPr>
          <p:spPr>
            <a:xfrm>
              <a:off x="-6158951" y="-3433290"/>
              <a:ext cx="28103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dengan ekstensi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dan .</a:t>
              </a:r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mewakili dokumen yang dihasilkan oleh Microsoft Word. Perbedaannya ada pada kompatibilitasnya, jika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format dari Microsoft Word versi 2003 dan bisa </a:t>
              </a:r>
              <a:r>
                <a:rPr lang="id-ID" sz="1200" dirty="0" err="1">
                  <a:solidFill>
                    <a:schemeClr val="bg1"/>
                  </a:solidFill>
                </a:rPr>
                <a:t>bisa</a:t>
              </a:r>
              <a:r>
                <a:rPr lang="id-ID" sz="1200" dirty="0">
                  <a:solidFill>
                    <a:schemeClr val="bg1"/>
                  </a:solidFill>
                </a:rPr>
                <a:t> dibuka di Microsoft Word 2007 dan versi setelahnya. Berbeda dengan pendahulunya,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</a:p>
          </p:txBody>
        </p:sp>
        <p:sp>
          <p:nvSpPr>
            <p:cNvPr id="48" name="Kotak Teks 47">
              <a:extLst>
                <a:ext uri="{FF2B5EF4-FFF2-40B4-BE49-F238E27FC236}">
                  <a16:creationId xmlns:a16="http://schemas.microsoft.com/office/drawing/2014/main" id="{13C73059-66E8-D107-C278-8F05807ADD7A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TXT atau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merupakan dokumen berisi teks mentah yang dapat dibuat dengan semua </a:t>
              </a:r>
              <a:r>
                <a:rPr lang="id-ID" sz="1200" dirty="0" err="1">
                  <a:solidFill>
                    <a:schemeClr val="bg1"/>
                  </a:solidFill>
                </a:rPr>
                <a:t>semua</a:t>
              </a:r>
              <a:r>
                <a:rPr lang="id-ID" sz="1200" dirty="0">
                  <a:solidFill>
                    <a:schemeClr val="bg1"/>
                  </a:solidFill>
                </a:rPr>
                <a:t> program pengolah kata. Format ini cukup populer di kalangan dokumen penyimpan kata. Akan tetapi, TXT ini tidak sefleksibel DOC dan DOCX. TXT ini hanya bisa digunakan untuk menyimpan teks saja.</a:t>
              </a:r>
            </a:p>
          </p:txBody>
        </p:sp>
        <p:sp>
          <p:nvSpPr>
            <p:cNvPr id="51" name="Kotak Teks 50">
              <a:extLst>
                <a:ext uri="{FF2B5EF4-FFF2-40B4-BE49-F238E27FC236}">
                  <a16:creationId xmlns:a16="http://schemas.microsoft.com/office/drawing/2014/main" id="{F3D2E86C-0F81-6C2D-B07F-B4421D906A76}"/>
                </a:ext>
              </a:extLst>
            </p:cNvPr>
            <p:cNvSpPr txBox="1"/>
            <p:nvPr/>
          </p:nvSpPr>
          <p:spPr>
            <a:xfrm>
              <a:off x="-187077" y="-3446637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PDF atau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Format dirancang untuk membuat dokumen lebih rapi ketika dibuka atau dicetak. 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r>
                <a:rPr lang="id-ID" sz="1200" dirty="0">
                  <a:solidFill>
                    <a:schemeClr val="bg1"/>
                  </a:solidFill>
                </a:rPr>
                <a:t> memungkinkan pengguna untuk menambahkan komponen seperti gambar, grafik, tabel, dan objek lainnya. Meskipun dokumen terlihat tidak bisa diubah ketika sudah dikonversi ke dalam PDF, akan tetapi pengguna masih dapat</a:t>
              </a: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926599BA-045A-3AEB-3C23-D7AEF944268C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DOC/DOCX</a:t>
              </a:r>
            </a:p>
          </p:txBody>
        </p:sp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CDFCB114-F5D1-14B7-EB63-789A0FC571D8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TXT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A2770AC8-07D0-8F40-733E-39501C8AF64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PDF</a:t>
              </a:r>
            </a:p>
          </p:txBody>
        </p:sp>
        <p:sp>
          <p:nvSpPr>
            <p:cNvPr id="57" name="Kotak Teks 56">
              <a:extLst>
                <a:ext uri="{FF2B5EF4-FFF2-40B4-BE49-F238E27FC236}">
                  <a16:creationId xmlns:a16="http://schemas.microsoft.com/office/drawing/2014/main" id="{DEDE678D-B019-D908-AE6D-111BC7CC43AE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HTML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Hyper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Markup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. Ekstensi ini merupakan format penyimpanan data yang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. Akan tetapi, meskipun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, pengguna dapat menyimpan dokumen dalam format ini.</a:t>
              </a:r>
            </a:p>
          </p:txBody>
        </p:sp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BB4AF577-77B1-1EB8-F8B8-318B89C27D0C}"/>
                </a:ext>
              </a:extLst>
            </p:cNvPr>
            <p:cNvSpPr txBox="1"/>
            <p:nvPr/>
          </p:nvSpPr>
          <p:spPr>
            <a:xfrm>
              <a:off x="2479205" y="-3703821"/>
              <a:ext cx="3399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H</a:t>
              </a:r>
              <a:r>
                <a:rPr lang="id-ID" sz="1400" b="1" dirty="0">
                  <a:solidFill>
                    <a:schemeClr val="bg1"/>
                  </a:solidFill>
                </a:rPr>
                <a:t>TML</a:t>
              </a:r>
            </a:p>
          </p:txBody>
        </p:sp>
        <p:sp>
          <p:nvSpPr>
            <p:cNvPr id="61" name="Kotak Teks 60">
              <a:extLst>
                <a:ext uri="{FF2B5EF4-FFF2-40B4-BE49-F238E27FC236}">
                  <a16:creationId xmlns:a16="http://schemas.microsoft.com/office/drawing/2014/main" id="{B7AB29B1-1C17-6388-FE39-F5CBA09539B4}"/>
                </a:ext>
              </a:extLst>
            </p:cNvPr>
            <p:cNvSpPr txBox="1"/>
            <p:nvPr/>
          </p:nvSpPr>
          <p:spPr>
            <a:xfrm>
              <a:off x="5742890" y="-3403506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PPT dan PPTX juga merupakan produk dari Microsoft. PPT atau format .ppt merupakan format yang dikeluarkan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2003 dan menjadi format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pada versi tersebut. Kemudian format PPTX atau .</a:t>
              </a:r>
              <a:r>
                <a:rPr lang="id-ID" sz="1200" dirty="0" err="1">
                  <a:solidFill>
                    <a:schemeClr val="bg1"/>
                  </a:solidFill>
                </a:rPr>
                <a:t>pptx</a:t>
              </a:r>
              <a:r>
                <a:rPr lang="id-ID" sz="1200" dirty="0">
                  <a:solidFill>
                    <a:schemeClr val="bg1"/>
                  </a:solidFill>
                </a:rPr>
                <a:t> merupakan format baru penerus format PPT. PPTX diluncurkan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2007 </a:t>
              </a:r>
              <a:r>
                <a:rPr lang="id-ID" sz="1200" dirty="0" err="1">
                  <a:solidFill>
                    <a:schemeClr val="bg1"/>
                  </a:solidFill>
                </a:rPr>
                <a:t>keatas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2" name="Kotak Teks 61">
              <a:extLst>
                <a:ext uri="{FF2B5EF4-FFF2-40B4-BE49-F238E27FC236}">
                  <a16:creationId xmlns:a16="http://schemas.microsoft.com/office/drawing/2014/main" id="{722D954D-4EF0-F750-921F-965B15A36D4C}"/>
                </a:ext>
              </a:extLst>
            </p:cNvPr>
            <p:cNvSpPr txBox="1"/>
            <p:nvPr/>
          </p:nvSpPr>
          <p:spPr>
            <a:xfrm>
              <a:off x="5949369" y="-3696337"/>
              <a:ext cx="2384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PPT/PPTX</a:t>
              </a:r>
            </a:p>
          </p:txBody>
        </p:sp>
        <p:sp>
          <p:nvSpPr>
            <p:cNvPr id="65" name="Kotak Teks 64">
              <a:extLst>
                <a:ext uri="{FF2B5EF4-FFF2-40B4-BE49-F238E27FC236}">
                  <a16:creationId xmlns:a16="http://schemas.microsoft.com/office/drawing/2014/main" id="{93D083DE-8654-C587-0477-5252DBCE0DE3}"/>
                </a:ext>
              </a:extLst>
            </p:cNvPr>
            <p:cNvSpPr txBox="1"/>
            <p:nvPr/>
          </p:nvSpPr>
          <p:spPr>
            <a:xfrm>
              <a:off x="9062302" y="-3621034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X</a:t>
              </a:r>
              <a:r>
                <a:rPr lang="id-ID" sz="1400" b="1" dirty="0">
                  <a:solidFill>
                    <a:schemeClr val="bg1"/>
                  </a:solidFill>
                </a:rPr>
                <a:t>LS/XLSX</a:t>
              </a: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B24D4969-11B9-2FBC-2B73-8C7220EF2029}"/>
                </a:ext>
              </a:extLst>
            </p:cNvPr>
            <p:cNvSpPr txBox="1"/>
            <p:nvPr/>
          </p:nvSpPr>
          <p:spPr>
            <a:xfrm>
              <a:off x="8747087" y="-3400441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XLS dan XLSX juga merupakan format milik Microsoft. XLS atau </a:t>
              </a:r>
              <a:r>
                <a:rPr lang="id-ID" sz="1200" dirty="0" err="1">
                  <a:solidFill>
                    <a:schemeClr val="bg1"/>
                  </a:solidFill>
                </a:rPr>
                <a:t>Extensible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Stylesheet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spreadsheet</a:t>
              </a:r>
              <a:r>
                <a:rPr lang="id-ID" sz="1200" dirty="0">
                  <a:solidFill>
                    <a:schemeClr val="bg1"/>
                  </a:solidFill>
                </a:rPr>
                <a:t> seperti yang biasa digunakan dalam aplikasi Microsoft Excel. Sama seperti DOCX dan PPTX, XLSX juga menggantikan XLS sebagai tampilan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baru yang lebih modern dari Microsoft Excel pada tahun 2007.</a:t>
              </a:r>
            </a:p>
          </p:txBody>
        </p:sp>
        <p:sp>
          <p:nvSpPr>
            <p:cNvPr id="69" name="Kotak Teks 68">
              <a:extLst>
                <a:ext uri="{FF2B5EF4-FFF2-40B4-BE49-F238E27FC236}">
                  <a16:creationId xmlns:a16="http://schemas.microsoft.com/office/drawing/2014/main" id="{0B827385-3615-7450-23B6-775CCEA9698B}"/>
                </a:ext>
              </a:extLst>
            </p:cNvPr>
            <p:cNvSpPr txBox="1"/>
            <p:nvPr/>
          </p:nvSpPr>
          <p:spPr>
            <a:xfrm>
              <a:off x="-6225014" y="-1950997"/>
              <a:ext cx="16979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Microsoft Word 2007 dan tidak bisa dibuka menggunakan Microsoft Word versi 2003 dan Microsoft Word sebelum versi 2007.</a:t>
              </a:r>
            </a:p>
          </p:txBody>
        </p:sp>
        <p:pic>
          <p:nvPicPr>
            <p:cNvPr id="71" name="Gambar 70">
              <a:extLst>
                <a:ext uri="{FF2B5EF4-FFF2-40B4-BE49-F238E27FC236}">
                  <a16:creationId xmlns:a16="http://schemas.microsoft.com/office/drawing/2014/main" id="{7009F520-BDA4-FF87-0961-430776E5F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27030" y="-1683492"/>
              <a:ext cx="1026433" cy="1026433"/>
            </a:xfrm>
            <a:prstGeom prst="rect">
              <a:avLst/>
            </a:prstGeom>
          </p:spPr>
        </p:pic>
        <p:pic>
          <p:nvPicPr>
            <p:cNvPr id="73" name="Gambar 72">
              <a:extLst>
                <a:ext uri="{FF2B5EF4-FFF2-40B4-BE49-F238E27FC236}">
                  <a16:creationId xmlns:a16="http://schemas.microsoft.com/office/drawing/2014/main" id="{32ABD60E-B91F-C138-3B4F-F23A9A1C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318" y="-1683492"/>
              <a:ext cx="1026433" cy="1026433"/>
            </a:xfrm>
            <a:prstGeom prst="rect">
              <a:avLst/>
            </a:prstGeom>
          </p:spPr>
        </p:pic>
        <p:sp>
          <p:nvSpPr>
            <p:cNvPr id="74" name="Kotak Teks 73">
              <a:extLst>
                <a:ext uri="{FF2B5EF4-FFF2-40B4-BE49-F238E27FC236}">
                  <a16:creationId xmlns:a16="http://schemas.microsoft.com/office/drawing/2014/main" id="{93966A6F-E58E-74E5-B532-9A1DC8C49964}"/>
                </a:ext>
              </a:extLst>
            </p:cNvPr>
            <p:cNvSpPr txBox="1"/>
            <p:nvPr/>
          </p:nvSpPr>
          <p:spPr>
            <a:xfrm>
              <a:off x="-344830" y="-1799908"/>
              <a:ext cx="20541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mengeditnya melalui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online</a:t>
              </a:r>
              <a:r>
                <a:rPr lang="id-ID" sz="1200" dirty="0">
                  <a:solidFill>
                    <a:schemeClr val="bg1"/>
                  </a:solidFill>
                </a:rPr>
                <a:t> maupun </a:t>
              </a:r>
              <a:r>
                <a:rPr lang="id-ID" sz="1200" dirty="0" err="1">
                  <a:solidFill>
                    <a:schemeClr val="bg1"/>
                  </a:solidFill>
                </a:rPr>
                <a:t>offline</a:t>
              </a:r>
              <a:r>
                <a:rPr lang="id-ID" sz="1200" dirty="0">
                  <a:solidFill>
                    <a:schemeClr val="bg1"/>
                  </a:solidFill>
                </a:rPr>
                <a:t>. Pengguna dapat membuat, menggabungkan,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, dan mengedit kemudian menyimpannya. Ekstensi: *.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endParaRPr lang="id-ID" sz="1200" dirty="0"/>
            </a:p>
          </p:txBody>
        </p:sp>
        <p:pic>
          <p:nvPicPr>
            <p:cNvPr id="76" name="Gambar 75">
              <a:extLst>
                <a:ext uri="{FF2B5EF4-FFF2-40B4-BE49-F238E27FC236}">
                  <a16:creationId xmlns:a16="http://schemas.microsoft.com/office/drawing/2014/main" id="{E3E0E6C7-801D-55E0-B7E8-0A6E12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686" y="-1683492"/>
              <a:ext cx="1026433" cy="1026433"/>
            </a:xfrm>
            <a:prstGeom prst="rect">
              <a:avLst/>
            </a:prstGeom>
          </p:spPr>
        </p:pic>
        <p:pic>
          <p:nvPicPr>
            <p:cNvPr id="78" name="Gambar 77">
              <a:extLst>
                <a:ext uri="{FF2B5EF4-FFF2-40B4-BE49-F238E27FC236}">
                  <a16:creationId xmlns:a16="http://schemas.microsoft.com/office/drawing/2014/main" id="{0F0EC40C-F7E3-BC38-C6A2-EB7E5EFF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594" y="-1683492"/>
              <a:ext cx="1025491" cy="1025491"/>
            </a:xfrm>
            <a:prstGeom prst="rect">
              <a:avLst/>
            </a:prstGeom>
          </p:spPr>
        </p:pic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5B67B1BA-E8B3-C94D-4D6B-54326973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76" y="-1692311"/>
              <a:ext cx="1034310" cy="1034310"/>
            </a:xfrm>
            <a:prstGeom prst="rect">
              <a:avLst/>
            </a:prstGeom>
          </p:spPr>
        </p:pic>
        <p:pic>
          <p:nvPicPr>
            <p:cNvPr id="82" name="Gambar 81">
              <a:extLst>
                <a:ext uri="{FF2B5EF4-FFF2-40B4-BE49-F238E27FC236}">
                  <a16:creationId xmlns:a16="http://schemas.microsoft.com/office/drawing/2014/main" id="{5190952C-DAB3-26F5-520F-C1A14AE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154" y="-1650041"/>
              <a:ext cx="1044613" cy="104461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8" name="Persegi Panjang: Sudut Lengkung 7">
            <a:hlinkClick r:id="rId11" action="ppaction://hlinksldjump"/>
            <a:extLst>
              <a:ext uri="{FF2B5EF4-FFF2-40B4-BE49-F238E27FC236}">
                <a16:creationId xmlns:a16="http://schemas.microsoft.com/office/drawing/2014/main" id="{DF658F67-DD42-777C-DFF5-9D6550F437D4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etengah Bingkai 8">
            <a:extLst>
              <a:ext uri="{FF2B5EF4-FFF2-40B4-BE49-F238E27FC236}">
                <a16:creationId xmlns:a16="http://schemas.microsoft.com/office/drawing/2014/main" id="{5D73309E-04A1-AD04-615E-AEC47D921045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Persegi Panjang: Sudut Lengkung 1">
            <a:hlinkClick r:id="rId12" action="ppaction://hlinksldjump"/>
            <a:extLst>
              <a:ext uri="{FF2B5EF4-FFF2-40B4-BE49-F238E27FC236}">
                <a16:creationId xmlns:a16="http://schemas.microsoft.com/office/drawing/2014/main" id="{FD60DBED-03A7-ABC2-1B3A-77AE210AE4C1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12" name="Persegi Panjang: Sudut Lengkung 2">
            <a:hlinkClick r:id="rId13" action="ppaction://hlinksldjump"/>
            <a:extLst>
              <a:ext uri="{FF2B5EF4-FFF2-40B4-BE49-F238E27FC236}">
                <a16:creationId xmlns:a16="http://schemas.microsoft.com/office/drawing/2014/main" id="{539E9A83-E796-1506-CDD7-DE745F07709C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16" name="Persegi Panjang: Sudut Lengkung 3">
            <a:hlinkClick r:id="rId14" action="ppaction://hlinksldjump"/>
            <a:extLst>
              <a:ext uri="{FF2B5EF4-FFF2-40B4-BE49-F238E27FC236}">
                <a16:creationId xmlns:a16="http://schemas.microsoft.com/office/drawing/2014/main" id="{78922368-76C9-D499-3214-C04EB8B64C15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17" name="Persegi Panjang: Sudut Lengkung 4">
            <a:hlinkClick r:id="rId15" action="ppaction://hlinksldjump"/>
            <a:extLst>
              <a:ext uri="{FF2B5EF4-FFF2-40B4-BE49-F238E27FC236}">
                <a16:creationId xmlns:a16="http://schemas.microsoft.com/office/drawing/2014/main" id="{3046FA91-02A0-4A58-9ED3-F0DC0483DA3C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18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321E05FF-E03E-3BA5-A900-9C51D6C32035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B3A8E5-8827-42B1-2A07-40F294978701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03D6A-2764-7C8F-AB9A-B742509FDFD3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D65E6A-0049-0F28-09C2-C4BC652DAC7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F01417-B332-58D9-BFD6-C4F0D5BF997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94EE32-0FBD-BDB0-4E5F-22B5A95A746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30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A4D00EF4-F39C-FD6F-74F6-D7BA5D5BD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83" name="Grup 82">
            <a:extLst>
              <a:ext uri="{FF2B5EF4-FFF2-40B4-BE49-F238E27FC236}">
                <a16:creationId xmlns:a16="http://schemas.microsoft.com/office/drawing/2014/main" id="{55077564-3A84-4581-BD37-3F1B01982046}"/>
              </a:ext>
            </a:extLst>
          </p:cNvPr>
          <p:cNvGrpSpPr/>
          <p:nvPr/>
        </p:nvGrpSpPr>
        <p:grpSpPr>
          <a:xfrm>
            <a:off x="-4330512" y="1375719"/>
            <a:ext cx="17823597" cy="3337988"/>
            <a:chOff x="-6246219" y="-3719325"/>
            <a:chExt cx="17823597" cy="3337988"/>
          </a:xfrm>
        </p:grpSpPr>
        <p:sp>
          <p:nvSpPr>
            <p:cNvPr id="40" name="Persegi Panjang: Sudut Lengkung 39">
              <a:extLst>
                <a:ext uri="{FF2B5EF4-FFF2-40B4-BE49-F238E27FC236}">
                  <a16:creationId xmlns:a16="http://schemas.microsoft.com/office/drawing/2014/main" id="{752A59C2-AEE9-D6BE-DEB7-8789074DB959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Persegi Panjang: Sudut Lengkung 40">
              <a:extLst>
                <a:ext uri="{FF2B5EF4-FFF2-40B4-BE49-F238E27FC236}">
                  <a16:creationId xmlns:a16="http://schemas.microsoft.com/office/drawing/2014/main" id="{6217ACA4-D3F5-994F-72BC-D0BDE567574C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Persegi Panjang: Sudut Lengkung 41">
              <a:extLst>
                <a:ext uri="{FF2B5EF4-FFF2-40B4-BE49-F238E27FC236}">
                  <a16:creationId xmlns:a16="http://schemas.microsoft.com/office/drawing/2014/main" id="{53D40109-7780-355C-361A-E34A26522DE1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Persegi Panjang: Sudut Lengkung 42">
              <a:extLst>
                <a:ext uri="{FF2B5EF4-FFF2-40B4-BE49-F238E27FC236}">
                  <a16:creationId xmlns:a16="http://schemas.microsoft.com/office/drawing/2014/main" id="{39501E74-6AFA-599B-5236-8C1F6A5C039D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Persegi Panjang: Sudut Lengkung 43">
              <a:extLst>
                <a:ext uri="{FF2B5EF4-FFF2-40B4-BE49-F238E27FC236}">
                  <a16:creationId xmlns:a16="http://schemas.microsoft.com/office/drawing/2014/main" id="{59DD3AE6-914C-C3FE-26D7-12EDF7DCCEF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Persegi Panjang: Sudut Lengkung 44">
              <a:extLst>
                <a:ext uri="{FF2B5EF4-FFF2-40B4-BE49-F238E27FC236}">
                  <a16:creationId xmlns:a16="http://schemas.microsoft.com/office/drawing/2014/main" id="{65904D68-6699-8CE2-D857-AF51E736148D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CB7D06F6-AD04-EF35-586E-CC0534A91C1F}"/>
                </a:ext>
              </a:extLst>
            </p:cNvPr>
            <p:cNvSpPr txBox="1"/>
            <p:nvPr/>
          </p:nvSpPr>
          <p:spPr>
            <a:xfrm>
              <a:off x="-6158951" y="-3433290"/>
              <a:ext cx="28103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dengan ekstensi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dan .</a:t>
              </a:r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mewakili dokumen yang dihasilkan oleh Microsoft Word. Perbedaannya ada pada kompatibilitasnya, jika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format dari Microsoft Word versi 2003 dan bisa </a:t>
              </a:r>
              <a:r>
                <a:rPr lang="id-ID" sz="1200" dirty="0" err="1">
                  <a:solidFill>
                    <a:schemeClr val="bg1"/>
                  </a:solidFill>
                </a:rPr>
                <a:t>bisa</a:t>
              </a:r>
              <a:r>
                <a:rPr lang="id-ID" sz="1200" dirty="0">
                  <a:solidFill>
                    <a:schemeClr val="bg1"/>
                  </a:solidFill>
                </a:rPr>
                <a:t> dibuka di Microsoft Word 2007 dan versi setelahnya. Berbeda dengan pendahulunya,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</a:p>
          </p:txBody>
        </p:sp>
        <p:sp>
          <p:nvSpPr>
            <p:cNvPr id="48" name="Kotak Teks 47">
              <a:extLst>
                <a:ext uri="{FF2B5EF4-FFF2-40B4-BE49-F238E27FC236}">
                  <a16:creationId xmlns:a16="http://schemas.microsoft.com/office/drawing/2014/main" id="{13C73059-66E8-D107-C278-8F05807ADD7A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TXT atau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merupakan dokumen berisi teks mentah yang dapat dibuat dengan semua </a:t>
              </a:r>
              <a:r>
                <a:rPr lang="id-ID" sz="1200" dirty="0" err="1">
                  <a:solidFill>
                    <a:schemeClr val="bg1"/>
                  </a:solidFill>
                </a:rPr>
                <a:t>semua</a:t>
              </a:r>
              <a:r>
                <a:rPr lang="id-ID" sz="1200" dirty="0">
                  <a:solidFill>
                    <a:schemeClr val="bg1"/>
                  </a:solidFill>
                </a:rPr>
                <a:t> program pengolah kata. Format ini cukup populer di kalangan dokumen penyimpan kata. Akan tetapi, TXT ini tidak sefleksibel DOC dan DOCX. TXT ini hanya bisa digunakan untuk menyimpan teks saja.</a:t>
              </a:r>
            </a:p>
          </p:txBody>
        </p:sp>
        <p:sp>
          <p:nvSpPr>
            <p:cNvPr id="51" name="Kotak Teks 50">
              <a:extLst>
                <a:ext uri="{FF2B5EF4-FFF2-40B4-BE49-F238E27FC236}">
                  <a16:creationId xmlns:a16="http://schemas.microsoft.com/office/drawing/2014/main" id="{F3D2E86C-0F81-6C2D-B07F-B4421D906A76}"/>
                </a:ext>
              </a:extLst>
            </p:cNvPr>
            <p:cNvSpPr txBox="1"/>
            <p:nvPr/>
          </p:nvSpPr>
          <p:spPr>
            <a:xfrm>
              <a:off x="-187077" y="-3446637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PDF atau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Format dirancang untuk membuat dokumen lebih rapi ketika dibuka atau dicetak. 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r>
                <a:rPr lang="id-ID" sz="1200" dirty="0">
                  <a:solidFill>
                    <a:schemeClr val="bg1"/>
                  </a:solidFill>
                </a:rPr>
                <a:t> memungkinkan pengguna untuk menambahkan komponen seperti gambar, grafik, tabel, dan objek lainnya. Meskipun dokumen terlihat tidak bisa diubah ketika sudah dikonversi ke dalam PDF, akan tetapi pengguna masih dapat</a:t>
              </a: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926599BA-045A-3AEB-3C23-D7AEF944268C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DOC/DOCX</a:t>
              </a:r>
            </a:p>
          </p:txBody>
        </p:sp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CDFCB114-F5D1-14B7-EB63-789A0FC571D8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TXT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A2770AC8-07D0-8F40-733E-39501C8AF64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PDF</a:t>
              </a:r>
            </a:p>
          </p:txBody>
        </p:sp>
        <p:sp>
          <p:nvSpPr>
            <p:cNvPr id="57" name="Kotak Teks 56">
              <a:extLst>
                <a:ext uri="{FF2B5EF4-FFF2-40B4-BE49-F238E27FC236}">
                  <a16:creationId xmlns:a16="http://schemas.microsoft.com/office/drawing/2014/main" id="{DEDE678D-B019-D908-AE6D-111BC7CC43AE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HTML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Hyper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Markup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. Ekstensi ini merupakan format penyimpanan data yang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. Akan tetapi, meskipun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, pengguna dapat menyimpan dokumen dalam format ini.</a:t>
              </a:r>
            </a:p>
          </p:txBody>
        </p:sp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BB4AF577-77B1-1EB8-F8B8-318B89C27D0C}"/>
                </a:ext>
              </a:extLst>
            </p:cNvPr>
            <p:cNvSpPr txBox="1"/>
            <p:nvPr/>
          </p:nvSpPr>
          <p:spPr>
            <a:xfrm>
              <a:off x="2479205" y="-3703821"/>
              <a:ext cx="3399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H</a:t>
              </a:r>
              <a:r>
                <a:rPr lang="id-ID" sz="1400" b="1" dirty="0">
                  <a:solidFill>
                    <a:schemeClr val="bg1"/>
                  </a:solidFill>
                </a:rPr>
                <a:t>TML</a:t>
              </a:r>
            </a:p>
          </p:txBody>
        </p:sp>
        <p:sp>
          <p:nvSpPr>
            <p:cNvPr id="61" name="Kotak Teks 60">
              <a:extLst>
                <a:ext uri="{FF2B5EF4-FFF2-40B4-BE49-F238E27FC236}">
                  <a16:creationId xmlns:a16="http://schemas.microsoft.com/office/drawing/2014/main" id="{B7AB29B1-1C17-6388-FE39-F5CBA09539B4}"/>
                </a:ext>
              </a:extLst>
            </p:cNvPr>
            <p:cNvSpPr txBox="1"/>
            <p:nvPr/>
          </p:nvSpPr>
          <p:spPr>
            <a:xfrm>
              <a:off x="5742890" y="-3403506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PPT dan PPTX juga merupakan produk dari Microsoft. PPT atau format .ppt merupakan format yang dikeluarkan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2003 dan menjadi format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pada versi tersebut. Kemudian format PPTX atau .</a:t>
              </a:r>
              <a:r>
                <a:rPr lang="id-ID" sz="1200" dirty="0" err="1">
                  <a:solidFill>
                    <a:schemeClr val="bg1"/>
                  </a:solidFill>
                </a:rPr>
                <a:t>pptx</a:t>
              </a:r>
              <a:r>
                <a:rPr lang="id-ID" sz="1200" dirty="0">
                  <a:solidFill>
                    <a:schemeClr val="bg1"/>
                  </a:solidFill>
                </a:rPr>
                <a:t> merupakan format baru penerus format PPT. PPTX diluncurkan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2007 </a:t>
              </a:r>
              <a:r>
                <a:rPr lang="id-ID" sz="1200" dirty="0" err="1">
                  <a:solidFill>
                    <a:schemeClr val="bg1"/>
                  </a:solidFill>
                </a:rPr>
                <a:t>keatas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2" name="Kotak Teks 61">
              <a:extLst>
                <a:ext uri="{FF2B5EF4-FFF2-40B4-BE49-F238E27FC236}">
                  <a16:creationId xmlns:a16="http://schemas.microsoft.com/office/drawing/2014/main" id="{722D954D-4EF0-F750-921F-965B15A36D4C}"/>
                </a:ext>
              </a:extLst>
            </p:cNvPr>
            <p:cNvSpPr txBox="1"/>
            <p:nvPr/>
          </p:nvSpPr>
          <p:spPr>
            <a:xfrm>
              <a:off x="5949369" y="-3696337"/>
              <a:ext cx="2384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PPT/PPTX</a:t>
              </a:r>
            </a:p>
          </p:txBody>
        </p:sp>
        <p:sp>
          <p:nvSpPr>
            <p:cNvPr id="65" name="Kotak Teks 64">
              <a:extLst>
                <a:ext uri="{FF2B5EF4-FFF2-40B4-BE49-F238E27FC236}">
                  <a16:creationId xmlns:a16="http://schemas.microsoft.com/office/drawing/2014/main" id="{93D083DE-8654-C587-0477-5252DBCE0DE3}"/>
                </a:ext>
              </a:extLst>
            </p:cNvPr>
            <p:cNvSpPr txBox="1"/>
            <p:nvPr/>
          </p:nvSpPr>
          <p:spPr>
            <a:xfrm>
              <a:off x="9062302" y="-3621034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X</a:t>
              </a:r>
              <a:r>
                <a:rPr lang="id-ID" sz="1400" b="1" dirty="0">
                  <a:solidFill>
                    <a:schemeClr val="bg1"/>
                  </a:solidFill>
                </a:rPr>
                <a:t>LS/XLSX</a:t>
              </a: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B24D4969-11B9-2FBC-2B73-8C7220EF2029}"/>
                </a:ext>
              </a:extLst>
            </p:cNvPr>
            <p:cNvSpPr txBox="1"/>
            <p:nvPr/>
          </p:nvSpPr>
          <p:spPr>
            <a:xfrm>
              <a:off x="8747087" y="-3400441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XLS dan XLSX juga merupakan format milik Microsoft. XLS atau </a:t>
              </a:r>
              <a:r>
                <a:rPr lang="id-ID" sz="1200" dirty="0" err="1">
                  <a:solidFill>
                    <a:schemeClr val="bg1"/>
                  </a:solidFill>
                </a:rPr>
                <a:t>Extensible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Stylesheet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spreadsheet</a:t>
              </a:r>
              <a:r>
                <a:rPr lang="id-ID" sz="1200" dirty="0">
                  <a:solidFill>
                    <a:schemeClr val="bg1"/>
                  </a:solidFill>
                </a:rPr>
                <a:t> seperti yang biasa digunakan dalam aplikasi Microsoft Excel. Sama seperti DOCX dan PPTX, XLSX juga menggantikan XLS sebagai tampilan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baru yang lebih modern dari Microsoft Excel pada tahun 2007.</a:t>
              </a:r>
            </a:p>
          </p:txBody>
        </p:sp>
        <p:sp>
          <p:nvSpPr>
            <p:cNvPr id="69" name="Kotak Teks 68">
              <a:extLst>
                <a:ext uri="{FF2B5EF4-FFF2-40B4-BE49-F238E27FC236}">
                  <a16:creationId xmlns:a16="http://schemas.microsoft.com/office/drawing/2014/main" id="{0B827385-3615-7450-23B6-775CCEA9698B}"/>
                </a:ext>
              </a:extLst>
            </p:cNvPr>
            <p:cNvSpPr txBox="1"/>
            <p:nvPr/>
          </p:nvSpPr>
          <p:spPr>
            <a:xfrm>
              <a:off x="-6225014" y="-1950997"/>
              <a:ext cx="16979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Microsoft Word 2007 dan tidak bisa dibuka menggunakan Microsoft Word versi 2003 dan Microsoft Word sebelum versi 2007.</a:t>
              </a:r>
            </a:p>
          </p:txBody>
        </p:sp>
        <p:pic>
          <p:nvPicPr>
            <p:cNvPr id="71" name="Gambar 70">
              <a:extLst>
                <a:ext uri="{FF2B5EF4-FFF2-40B4-BE49-F238E27FC236}">
                  <a16:creationId xmlns:a16="http://schemas.microsoft.com/office/drawing/2014/main" id="{7009F520-BDA4-FF87-0961-430776E5F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27030" y="-1683492"/>
              <a:ext cx="1026433" cy="1026433"/>
            </a:xfrm>
            <a:prstGeom prst="rect">
              <a:avLst/>
            </a:prstGeom>
          </p:spPr>
        </p:pic>
        <p:pic>
          <p:nvPicPr>
            <p:cNvPr id="73" name="Gambar 72">
              <a:extLst>
                <a:ext uri="{FF2B5EF4-FFF2-40B4-BE49-F238E27FC236}">
                  <a16:creationId xmlns:a16="http://schemas.microsoft.com/office/drawing/2014/main" id="{32ABD60E-B91F-C138-3B4F-F23A9A1C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318" y="-1683492"/>
              <a:ext cx="1026433" cy="1026433"/>
            </a:xfrm>
            <a:prstGeom prst="rect">
              <a:avLst/>
            </a:prstGeom>
          </p:spPr>
        </p:pic>
        <p:sp>
          <p:nvSpPr>
            <p:cNvPr id="74" name="Kotak Teks 73">
              <a:extLst>
                <a:ext uri="{FF2B5EF4-FFF2-40B4-BE49-F238E27FC236}">
                  <a16:creationId xmlns:a16="http://schemas.microsoft.com/office/drawing/2014/main" id="{93966A6F-E58E-74E5-B532-9A1DC8C49964}"/>
                </a:ext>
              </a:extLst>
            </p:cNvPr>
            <p:cNvSpPr txBox="1"/>
            <p:nvPr/>
          </p:nvSpPr>
          <p:spPr>
            <a:xfrm>
              <a:off x="-344830" y="-1799908"/>
              <a:ext cx="20541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mengeditnya melalui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online</a:t>
              </a:r>
              <a:r>
                <a:rPr lang="id-ID" sz="1200" dirty="0">
                  <a:solidFill>
                    <a:schemeClr val="bg1"/>
                  </a:solidFill>
                </a:rPr>
                <a:t> maupun </a:t>
              </a:r>
              <a:r>
                <a:rPr lang="id-ID" sz="1200" dirty="0" err="1">
                  <a:solidFill>
                    <a:schemeClr val="bg1"/>
                  </a:solidFill>
                </a:rPr>
                <a:t>offline</a:t>
              </a:r>
              <a:r>
                <a:rPr lang="id-ID" sz="1200" dirty="0">
                  <a:solidFill>
                    <a:schemeClr val="bg1"/>
                  </a:solidFill>
                </a:rPr>
                <a:t>. Pengguna dapat membuat, menggabungkan,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, dan mengedit kemudian menyimpannya. Ekstensi: *.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endParaRPr lang="id-ID" sz="1200" dirty="0"/>
            </a:p>
          </p:txBody>
        </p:sp>
        <p:pic>
          <p:nvPicPr>
            <p:cNvPr id="76" name="Gambar 75">
              <a:extLst>
                <a:ext uri="{FF2B5EF4-FFF2-40B4-BE49-F238E27FC236}">
                  <a16:creationId xmlns:a16="http://schemas.microsoft.com/office/drawing/2014/main" id="{E3E0E6C7-801D-55E0-B7E8-0A6E12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686" y="-1683492"/>
              <a:ext cx="1026433" cy="1026433"/>
            </a:xfrm>
            <a:prstGeom prst="rect">
              <a:avLst/>
            </a:prstGeom>
          </p:spPr>
        </p:pic>
        <p:pic>
          <p:nvPicPr>
            <p:cNvPr id="78" name="Gambar 77">
              <a:extLst>
                <a:ext uri="{FF2B5EF4-FFF2-40B4-BE49-F238E27FC236}">
                  <a16:creationId xmlns:a16="http://schemas.microsoft.com/office/drawing/2014/main" id="{0F0EC40C-F7E3-BC38-C6A2-EB7E5EFF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594" y="-1683492"/>
              <a:ext cx="1025491" cy="1025491"/>
            </a:xfrm>
            <a:prstGeom prst="rect">
              <a:avLst/>
            </a:prstGeom>
          </p:spPr>
        </p:pic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5B67B1BA-E8B3-C94D-4D6B-54326973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76" y="-1692311"/>
              <a:ext cx="1034310" cy="1034310"/>
            </a:xfrm>
            <a:prstGeom prst="rect">
              <a:avLst/>
            </a:prstGeom>
          </p:spPr>
        </p:pic>
        <p:pic>
          <p:nvPicPr>
            <p:cNvPr id="82" name="Gambar 81">
              <a:extLst>
                <a:ext uri="{FF2B5EF4-FFF2-40B4-BE49-F238E27FC236}">
                  <a16:creationId xmlns:a16="http://schemas.microsoft.com/office/drawing/2014/main" id="{5190952C-DAB3-26F5-520F-C1A14AE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154" y="-1650041"/>
              <a:ext cx="1044613" cy="104461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6" name="Persegi Panjang: Sudut Lengkung 15">
            <a:hlinkClick r:id="rId11" action="ppaction://hlinksldjump"/>
            <a:extLst>
              <a:ext uri="{FF2B5EF4-FFF2-40B4-BE49-F238E27FC236}">
                <a16:creationId xmlns:a16="http://schemas.microsoft.com/office/drawing/2014/main" id="{39FADF45-D949-888C-7B4C-82E98358D379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etengah Bingkai 16">
            <a:extLst>
              <a:ext uri="{FF2B5EF4-FFF2-40B4-BE49-F238E27FC236}">
                <a16:creationId xmlns:a16="http://schemas.microsoft.com/office/drawing/2014/main" id="{EE7DA2DD-8BD5-1926-93B4-B21B7B3F5D39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" name="Persegi Panjang: Sudut Lengkung 17">
            <a:hlinkClick r:id="rId12" action="ppaction://hlinksldjump"/>
            <a:extLst>
              <a:ext uri="{FF2B5EF4-FFF2-40B4-BE49-F238E27FC236}">
                <a16:creationId xmlns:a16="http://schemas.microsoft.com/office/drawing/2014/main" id="{5352B958-1896-19A0-828D-0E43516617C0}"/>
              </a:ext>
            </a:extLst>
          </p:cNvPr>
          <p:cNvSpPr/>
          <p:nvPr/>
        </p:nvSpPr>
        <p:spPr>
          <a:xfrm>
            <a:off x="7095121" y="496900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etengah Bingkai 18">
            <a:extLst>
              <a:ext uri="{FF2B5EF4-FFF2-40B4-BE49-F238E27FC236}">
                <a16:creationId xmlns:a16="http://schemas.microsoft.com/office/drawing/2014/main" id="{1DFAD133-9B03-9E6F-A5DA-89934663933B}"/>
              </a:ext>
            </a:extLst>
          </p:cNvPr>
          <p:cNvSpPr/>
          <p:nvPr/>
        </p:nvSpPr>
        <p:spPr>
          <a:xfrm rot="8144872">
            <a:off x="7160556" y="5082133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1">
            <a:hlinkClick r:id="rId13" action="ppaction://hlinksldjump"/>
            <a:extLst>
              <a:ext uri="{FF2B5EF4-FFF2-40B4-BE49-F238E27FC236}">
                <a16:creationId xmlns:a16="http://schemas.microsoft.com/office/drawing/2014/main" id="{05E22ACC-8D28-147B-3F27-A5E6CDD0B1FC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4" name="Persegi Panjang: Sudut Lengkung 2">
            <a:hlinkClick r:id="rId14" action="ppaction://hlinksldjump"/>
            <a:extLst>
              <a:ext uri="{FF2B5EF4-FFF2-40B4-BE49-F238E27FC236}">
                <a16:creationId xmlns:a16="http://schemas.microsoft.com/office/drawing/2014/main" id="{657666A3-438D-272B-6ED7-8C61F8530FA3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5" name="Persegi Panjang: Sudut Lengkung 3">
            <a:hlinkClick r:id="rId15" action="ppaction://hlinksldjump"/>
            <a:extLst>
              <a:ext uri="{FF2B5EF4-FFF2-40B4-BE49-F238E27FC236}">
                <a16:creationId xmlns:a16="http://schemas.microsoft.com/office/drawing/2014/main" id="{AA43920D-B209-8950-5CA4-1F353B145542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6" name="Persegi Panjang: Sudut Lengkung 4">
            <a:hlinkClick r:id="rId11" action="ppaction://hlinksldjump"/>
            <a:extLst>
              <a:ext uri="{FF2B5EF4-FFF2-40B4-BE49-F238E27FC236}">
                <a16:creationId xmlns:a16="http://schemas.microsoft.com/office/drawing/2014/main" id="{F51C485E-CA3F-DB8C-9E43-D24C4BC945DB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20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43D865B5-1C8A-2A63-EF0B-95346E86B324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CD4B45-5EE9-73AB-F9EA-9FE3D2C9FE7F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DBA9F-B42A-6D04-D12C-C6959D1E972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53FC4-1851-9124-0498-AAB79123073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608E51-CA62-FF33-6D2C-91D89828D4EA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B609E8-8E6C-B1B8-FCE1-DD653DD08B1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367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3BBE78BB-4C9D-DF5D-4364-158BA069A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435" y="-13925"/>
            <a:ext cx="10287000" cy="6858000"/>
          </a:xfrm>
          <a:prstGeom prst="rect">
            <a:avLst/>
          </a:prstGeom>
        </p:spPr>
      </p:pic>
      <p:grpSp>
        <p:nvGrpSpPr>
          <p:cNvPr id="83" name="Grup 82">
            <a:extLst>
              <a:ext uri="{FF2B5EF4-FFF2-40B4-BE49-F238E27FC236}">
                <a16:creationId xmlns:a16="http://schemas.microsoft.com/office/drawing/2014/main" id="{55077564-3A84-4581-BD37-3F1B01982046}"/>
              </a:ext>
            </a:extLst>
          </p:cNvPr>
          <p:cNvGrpSpPr/>
          <p:nvPr/>
        </p:nvGrpSpPr>
        <p:grpSpPr>
          <a:xfrm>
            <a:off x="-10220028" y="1424730"/>
            <a:ext cx="17823597" cy="3337988"/>
            <a:chOff x="-6246219" y="-3719325"/>
            <a:chExt cx="17823597" cy="3337988"/>
          </a:xfrm>
        </p:grpSpPr>
        <p:sp>
          <p:nvSpPr>
            <p:cNvPr id="40" name="Persegi Panjang: Sudut Lengkung 39">
              <a:extLst>
                <a:ext uri="{FF2B5EF4-FFF2-40B4-BE49-F238E27FC236}">
                  <a16:creationId xmlns:a16="http://schemas.microsoft.com/office/drawing/2014/main" id="{752A59C2-AEE9-D6BE-DEB7-8789074DB959}"/>
                </a:ext>
              </a:extLst>
            </p:cNvPr>
            <p:cNvSpPr/>
            <p:nvPr/>
          </p:nvSpPr>
          <p:spPr>
            <a:xfrm>
              <a:off x="-6246219" y="-3694464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Persegi Panjang: Sudut Lengkung 40">
              <a:extLst>
                <a:ext uri="{FF2B5EF4-FFF2-40B4-BE49-F238E27FC236}">
                  <a16:creationId xmlns:a16="http://schemas.microsoft.com/office/drawing/2014/main" id="{6217ACA4-D3F5-994F-72BC-D0BDE567574C}"/>
                </a:ext>
              </a:extLst>
            </p:cNvPr>
            <p:cNvSpPr/>
            <p:nvPr/>
          </p:nvSpPr>
          <p:spPr>
            <a:xfrm>
              <a:off x="-3258097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Persegi Panjang: Sudut Lengkung 41">
              <a:extLst>
                <a:ext uri="{FF2B5EF4-FFF2-40B4-BE49-F238E27FC236}">
                  <a16:creationId xmlns:a16="http://schemas.microsoft.com/office/drawing/2014/main" id="{53D40109-7780-355C-361A-E34A26522DE1}"/>
                </a:ext>
              </a:extLst>
            </p:cNvPr>
            <p:cNvSpPr/>
            <p:nvPr/>
          </p:nvSpPr>
          <p:spPr>
            <a:xfrm>
              <a:off x="-269975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Persegi Panjang: Sudut Lengkung 42">
              <a:extLst>
                <a:ext uri="{FF2B5EF4-FFF2-40B4-BE49-F238E27FC236}">
                  <a16:creationId xmlns:a16="http://schemas.microsoft.com/office/drawing/2014/main" id="{39501E74-6AFA-599B-5236-8C1F6A5C039D}"/>
                </a:ext>
              </a:extLst>
            </p:cNvPr>
            <p:cNvSpPr/>
            <p:nvPr/>
          </p:nvSpPr>
          <p:spPr>
            <a:xfrm>
              <a:off x="2718147" y="-3719325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Persegi Panjang: Sudut Lengkung 43">
              <a:extLst>
                <a:ext uri="{FF2B5EF4-FFF2-40B4-BE49-F238E27FC236}">
                  <a16:creationId xmlns:a16="http://schemas.microsoft.com/office/drawing/2014/main" id="{59DD3AE6-914C-C3FE-26D7-12EDF7DCCEFF}"/>
                </a:ext>
              </a:extLst>
            </p:cNvPr>
            <p:cNvSpPr/>
            <p:nvPr/>
          </p:nvSpPr>
          <p:spPr>
            <a:xfrm>
              <a:off x="5706269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Persegi Panjang: Sudut Lengkung 44">
              <a:extLst>
                <a:ext uri="{FF2B5EF4-FFF2-40B4-BE49-F238E27FC236}">
                  <a16:creationId xmlns:a16="http://schemas.microsoft.com/office/drawing/2014/main" id="{65904D68-6699-8CE2-D857-AF51E736148D}"/>
                </a:ext>
              </a:extLst>
            </p:cNvPr>
            <p:cNvSpPr/>
            <p:nvPr/>
          </p:nvSpPr>
          <p:spPr>
            <a:xfrm>
              <a:off x="8694391" y="-3694463"/>
              <a:ext cx="2882987" cy="3309297"/>
            </a:xfrm>
            <a:prstGeom prst="roundRect">
              <a:avLst/>
            </a:prstGeom>
            <a:solidFill>
              <a:schemeClr val="bg2">
                <a:lumMod val="75000"/>
                <a:alpha val="54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Kotak Teks 45">
              <a:extLst>
                <a:ext uri="{FF2B5EF4-FFF2-40B4-BE49-F238E27FC236}">
                  <a16:creationId xmlns:a16="http://schemas.microsoft.com/office/drawing/2014/main" id="{CB7D06F6-AD04-EF35-586E-CC0534A91C1F}"/>
                </a:ext>
              </a:extLst>
            </p:cNvPr>
            <p:cNvSpPr txBox="1"/>
            <p:nvPr/>
          </p:nvSpPr>
          <p:spPr>
            <a:xfrm>
              <a:off x="-6158951" y="-3433290"/>
              <a:ext cx="28103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dengan ekstensi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dan .</a:t>
              </a:r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mewakili dokumen yang dihasilkan oleh Microsoft Word. Perbedaannya ada pada kompatibilitasnya, jika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  <a:r>
                <a:rPr lang="id-ID" sz="1200" dirty="0" err="1">
                  <a:solidFill>
                    <a:schemeClr val="bg1"/>
                  </a:solidFill>
                </a:rPr>
                <a:t>doc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format dari Microsoft Word versi 2003 dan bisa </a:t>
              </a:r>
              <a:r>
                <a:rPr lang="id-ID" sz="1200" dirty="0" err="1">
                  <a:solidFill>
                    <a:schemeClr val="bg1"/>
                  </a:solidFill>
                </a:rPr>
                <a:t>bisa</a:t>
              </a:r>
              <a:r>
                <a:rPr lang="id-ID" sz="1200" dirty="0">
                  <a:solidFill>
                    <a:schemeClr val="bg1"/>
                  </a:solidFill>
                </a:rPr>
                <a:t> dibuka di Microsoft Word 2007 dan versi setelahnya. Berbeda dengan pendahulunya,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.</a:t>
              </a:r>
            </a:p>
          </p:txBody>
        </p:sp>
        <p:sp>
          <p:nvSpPr>
            <p:cNvPr id="48" name="Kotak Teks 47">
              <a:extLst>
                <a:ext uri="{FF2B5EF4-FFF2-40B4-BE49-F238E27FC236}">
                  <a16:creationId xmlns:a16="http://schemas.microsoft.com/office/drawing/2014/main" id="{13C73059-66E8-D107-C278-8F05807ADD7A}"/>
                </a:ext>
              </a:extLst>
            </p:cNvPr>
            <p:cNvSpPr txBox="1"/>
            <p:nvPr/>
          </p:nvSpPr>
          <p:spPr>
            <a:xfrm>
              <a:off x="-3209635" y="-3342419"/>
              <a:ext cx="28065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TXT atau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merupakan dokumen berisi teks mentah yang dapat dibuat dengan semua </a:t>
              </a:r>
              <a:r>
                <a:rPr lang="id-ID" sz="1200" dirty="0" err="1">
                  <a:solidFill>
                    <a:schemeClr val="bg1"/>
                  </a:solidFill>
                </a:rPr>
                <a:t>semua</a:t>
              </a:r>
              <a:r>
                <a:rPr lang="id-ID" sz="1200" dirty="0">
                  <a:solidFill>
                    <a:schemeClr val="bg1"/>
                  </a:solidFill>
                </a:rPr>
                <a:t> program pengolah kata. Format ini cukup populer di kalangan dokumen penyimpan kata. Akan tetapi, TXT ini tidak sefleksibel DOC dan DOCX. TXT ini hanya bisa digunakan untuk menyimpan teks saja.</a:t>
              </a:r>
            </a:p>
          </p:txBody>
        </p:sp>
        <p:sp>
          <p:nvSpPr>
            <p:cNvPr id="51" name="Kotak Teks 50">
              <a:extLst>
                <a:ext uri="{FF2B5EF4-FFF2-40B4-BE49-F238E27FC236}">
                  <a16:creationId xmlns:a16="http://schemas.microsoft.com/office/drawing/2014/main" id="{F3D2E86C-0F81-6C2D-B07F-B4421D906A76}"/>
                </a:ext>
              </a:extLst>
            </p:cNvPr>
            <p:cNvSpPr txBox="1"/>
            <p:nvPr/>
          </p:nvSpPr>
          <p:spPr>
            <a:xfrm>
              <a:off x="-187077" y="-3446637"/>
              <a:ext cx="27320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PDF atau </a:t>
              </a:r>
              <a:r>
                <a:rPr lang="id-ID" sz="1200" dirty="0" err="1">
                  <a:solidFill>
                    <a:schemeClr val="bg1"/>
                  </a:solidFill>
                </a:rPr>
                <a:t>Portable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Document</a:t>
              </a:r>
              <a:r>
                <a:rPr lang="id-ID" sz="1200" dirty="0">
                  <a:solidFill>
                    <a:schemeClr val="bg1"/>
                  </a:solidFill>
                </a:rPr>
                <a:t> Format dirancang untuk membuat dokumen lebih rapi ketika dibuka atau dicetak. 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r>
                <a:rPr lang="id-ID" sz="1200" dirty="0">
                  <a:solidFill>
                    <a:schemeClr val="bg1"/>
                  </a:solidFill>
                </a:rPr>
                <a:t> memungkinkan pengguna untuk menambahkan komponen seperti gambar, grafik, tabel, dan objek lainnya. Meskipun dokumen terlihat tidak bisa diubah ketika sudah dikonversi ke dalam PDF, akan tetapi pengguna masih dapat</a:t>
              </a: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926599BA-045A-3AEB-3C23-D7AEF944268C}"/>
                </a:ext>
              </a:extLst>
            </p:cNvPr>
            <p:cNvSpPr txBox="1"/>
            <p:nvPr/>
          </p:nvSpPr>
          <p:spPr>
            <a:xfrm>
              <a:off x="-6039214" y="-3673505"/>
              <a:ext cx="263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DOC/DOCX</a:t>
              </a:r>
            </a:p>
          </p:txBody>
        </p:sp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CDFCB114-F5D1-14B7-EB63-789A0FC571D8}"/>
                </a:ext>
              </a:extLst>
            </p:cNvPr>
            <p:cNvSpPr txBox="1"/>
            <p:nvPr/>
          </p:nvSpPr>
          <p:spPr>
            <a:xfrm>
              <a:off x="-2881637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TXT</a:t>
              </a:r>
            </a:p>
          </p:txBody>
        </p: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A2770AC8-07D0-8F40-733E-39501C8AF643}"/>
                </a:ext>
              </a:extLst>
            </p:cNvPr>
            <p:cNvSpPr txBox="1"/>
            <p:nvPr/>
          </p:nvSpPr>
          <p:spPr>
            <a:xfrm>
              <a:off x="159052" y="-3673505"/>
              <a:ext cx="221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PDF</a:t>
              </a:r>
            </a:p>
          </p:txBody>
        </p:sp>
        <p:sp>
          <p:nvSpPr>
            <p:cNvPr id="57" name="Kotak Teks 56">
              <a:extLst>
                <a:ext uri="{FF2B5EF4-FFF2-40B4-BE49-F238E27FC236}">
                  <a16:creationId xmlns:a16="http://schemas.microsoft.com/office/drawing/2014/main" id="{DEDE678D-B019-D908-AE6D-111BC7CC43AE}"/>
                </a:ext>
              </a:extLst>
            </p:cNvPr>
            <p:cNvSpPr txBox="1"/>
            <p:nvPr/>
          </p:nvSpPr>
          <p:spPr>
            <a:xfrm>
              <a:off x="2780379" y="-3237746"/>
              <a:ext cx="2797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HTML merupakan singkatan dari </a:t>
              </a:r>
              <a:r>
                <a:rPr lang="id-ID" sz="1200" dirty="0" err="1">
                  <a:solidFill>
                    <a:schemeClr val="bg1"/>
                  </a:solidFill>
                </a:rPr>
                <a:t>Hyper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Text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Markup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. Ekstensi ini merupakan format penyimpanan data yang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. Akan tetapi, meskipun terhubung dengan halaman </a:t>
              </a:r>
              <a:r>
                <a:rPr lang="id-ID" sz="1200" dirty="0" err="1">
                  <a:solidFill>
                    <a:schemeClr val="bg1"/>
                  </a:solidFill>
                </a:rPr>
                <a:t>website</a:t>
              </a:r>
              <a:r>
                <a:rPr lang="id-ID" sz="1200" dirty="0">
                  <a:solidFill>
                    <a:schemeClr val="bg1"/>
                  </a:solidFill>
                </a:rPr>
                <a:t>, pengguna dapat menyimpan dokumen dalam format ini.</a:t>
              </a:r>
            </a:p>
          </p:txBody>
        </p:sp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BB4AF577-77B1-1EB8-F8B8-318B89C27D0C}"/>
                </a:ext>
              </a:extLst>
            </p:cNvPr>
            <p:cNvSpPr txBox="1"/>
            <p:nvPr/>
          </p:nvSpPr>
          <p:spPr>
            <a:xfrm>
              <a:off x="2479205" y="-3703821"/>
              <a:ext cx="3399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H</a:t>
              </a:r>
              <a:r>
                <a:rPr lang="id-ID" sz="1400" b="1" dirty="0">
                  <a:solidFill>
                    <a:schemeClr val="bg1"/>
                  </a:solidFill>
                </a:rPr>
                <a:t>TML</a:t>
              </a:r>
            </a:p>
          </p:txBody>
        </p:sp>
        <p:sp>
          <p:nvSpPr>
            <p:cNvPr id="61" name="Kotak Teks 60">
              <a:extLst>
                <a:ext uri="{FF2B5EF4-FFF2-40B4-BE49-F238E27FC236}">
                  <a16:creationId xmlns:a16="http://schemas.microsoft.com/office/drawing/2014/main" id="{B7AB29B1-1C17-6388-FE39-F5CBA09539B4}"/>
                </a:ext>
              </a:extLst>
            </p:cNvPr>
            <p:cNvSpPr txBox="1"/>
            <p:nvPr/>
          </p:nvSpPr>
          <p:spPr>
            <a:xfrm>
              <a:off x="5742890" y="-3403506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PPT dan PPTX juga merupakan produk dari Microsoft. PPT atau format .ppt merupakan format yang dikeluarkan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2003 dan menjadi format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pada versi tersebut. Kemudian format PPTX atau .</a:t>
              </a:r>
              <a:r>
                <a:rPr lang="id-ID" sz="1200" dirty="0" err="1">
                  <a:solidFill>
                    <a:schemeClr val="bg1"/>
                  </a:solidFill>
                </a:rPr>
                <a:t>pptx</a:t>
              </a:r>
              <a:r>
                <a:rPr lang="id-ID" sz="1200" dirty="0">
                  <a:solidFill>
                    <a:schemeClr val="bg1"/>
                  </a:solidFill>
                </a:rPr>
                <a:t> merupakan format baru penerus format PPT. PPTX diluncurkan untuk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Microsoft PowerPoint 2007 </a:t>
              </a:r>
              <a:r>
                <a:rPr lang="id-ID" sz="1200" dirty="0" err="1">
                  <a:solidFill>
                    <a:schemeClr val="bg1"/>
                  </a:solidFill>
                </a:rPr>
                <a:t>keatas</a:t>
              </a:r>
              <a:r>
                <a:rPr lang="id-ID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2" name="Kotak Teks 61">
              <a:extLst>
                <a:ext uri="{FF2B5EF4-FFF2-40B4-BE49-F238E27FC236}">
                  <a16:creationId xmlns:a16="http://schemas.microsoft.com/office/drawing/2014/main" id="{722D954D-4EF0-F750-921F-965B15A36D4C}"/>
                </a:ext>
              </a:extLst>
            </p:cNvPr>
            <p:cNvSpPr txBox="1"/>
            <p:nvPr/>
          </p:nvSpPr>
          <p:spPr>
            <a:xfrm>
              <a:off x="5949369" y="-3696337"/>
              <a:ext cx="2384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PPT/PPTX</a:t>
              </a:r>
            </a:p>
          </p:txBody>
        </p:sp>
        <p:sp>
          <p:nvSpPr>
            <p:cNvPr id="65" name="Kotak Teks 64">
              <a:extLst>
                <a:ext uri="{FF2B5EF4-FFF2-40B4-BE49-F238E27FC236}">
                  <a16:creationId xmlns:a16="http://schemas.microsoft.com/office/drawing/2014/main" id="{93D083DE-8654-C587-0477-5252DBCE0DE3}"/>
                </a:ext>
              </a:extLst>
            </p:cNvPr>
            <p:cNvSpPr txBox="1"/>
            <p:nvPr/>
          </p:nvSpPr>
          <p:spPr>
            <a:xfrm>
              <a:off x="9062302" y="-3621034"/>
              <a:ext cx="2299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X</a:t>
              </a:r>
              <a:r>
                <a:rPr lang="id-ID" sz="1400" b="1" dirty="0">
                  <a:solidFill>
                    <a:schemeClr val="bg1"/>
                  </a:solidFill>
                </a:rPr>
                <a:t>LS/XLSX</a:t>
              </a:r>
            </a:p>
          </p:txBody>
        </p: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B24D4969-11B9-2FBC-2B73-8C7220EF2029}"/>
                </a:ext>
              </a:extLst>
            </p:cNvPr>
            <p:cNvSpPr txBox="1"/>
            <p:nvPr/>
          </p:nvSpPr>
          <p:spPr>
            <a:xfrm>
              <a:off x="8747087" y="-3400441"/>
              <a:ext cx="27977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200" dirty="0">
                  <a:solidFill>
                    <a:schemeClr val="bg1"/>
                  </a:solidFill>
                </a:rPr>
                <a:t>XLS dan XLSX juga merupakan format milik Microsoft. XLS atau </a:t>
              </a:r>
              <a:r>
                <a:rPr lang="id-ID" sz="1200" dirty="0" err="1">
                  <a:solidFill>
                    <a:schemeClr val="bg1"/>
                  </a:solidFill>
                </a:rPr>
                <a:t>Extensible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Stylesheet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Language</a:t>
              </a:r>
              <a:r>
                <a:rPr lang="id-ID" sz="1200" dirty="0">
                  <a:solidFill>
                    <a:schemeClr val="bg1"/>
                  </a:solidFill>
                </a:rPr>
                <a:t> merupakan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untuk menyimpan </a:t>
              </a:r>
              <a:r>
                <a:rPr lang="id-ID" sz="1200" dirty="0" err="1">
                  <a:solidFill>
                    <a:schemeClr val="bg1"/>
                  </a:solidFill>
                </a:rPr>
                <a:t>file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spreadsheet</a:t>
              </a:r>
              <a:r>
                <a:rPr lang="id-ID" sz="1200" dirty="0">
                  <a:solidFill>
                    <a:schemeClr val="bg1"/>
                  </a:solidFill>
                </a:rPr>
                <a:t> seperti yang biasa digunakan dalam aplikasi Microsoft Excel. Sama seperti DOCX dan PPTX, XLSX juga menggantikan XLS sebagai tampilan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baru yang lebih modern dari Microsoft Excel pada tahun 2007.</a:t>
              </a:r>
            </a:p>
          </p:txBody>
        </p:sp>
        <p:sp>
          <p:nvSpPr>
            <p:cNvPr id="69" name="Kotak Teks 68">
              <a:extLst>
                <a:ext uri="{FF2B5EF4-FFF2-40B4-BE49-F238E27FC236}">
                  <a16:creationId xmlns:a16="http://schemas.microsoft.com/office/drawing/2014/main" id="{0B827385-3615-7450-23B6-775CCEA9698B}"/>
                </a:ext>
              </a:extLst>
            </p:cNvPr>
            <p:cNvSpPr txBox="1"/>
            <p:nvPr/>
          </p:nvSpPr>
          <p:spPr>
            <a:xfrm>
              <a:off x="-6225014" y="-1950997"/>
              <a:ext cx="16979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 err="1">
                  <a:solidFill>
                    <a:schemeClr val="bg1"/>
                  </a:solidFill>
                </a:rPr>
                <a:t>docx</a:t>
              </a:r>
              <a:r>
                <a:rPr lang="id-ID" sz="1200" dirty="0">
                  <a:solidFill>
                    <a:schemeClr val="bg1"/>
                  </a:solidFill>
                </a:rPr>
                <a:t> adalah </a:t>
              </a:r>
              <a:r>
                <a:rPr lang="id-ID" sz="1200" dirty="0" err="1">
                  <a:solidFill>
                    <a:schemeClr val="bg1"/>
                  </a:solidFill>
                </a:rPr>
                <a:t>ektensi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default</a:t>
              </a:r>
              <a:r>
                <a:rPr lang="id-ID" sz="1200" dirty="0">
                  <a:solidFill>
                    <a:schemeClr val="bg1"/>
                  </a:solidFill>
                </a:rPr>
                <a:t> Microsoft Word 2007 dan tidak bisa dibuka menggunakan Microsoft Word versi 2003 dan Microsoft Word sebelum versi 2007.</a:t>
              </a:r>
            </a:p>
          </p:txBody>
        </p:sp>
        <p:pic>
          <p:nvPicPr>
            <p:cNvPr id="71" name="Gambar 70">
              <a:extLst>
                <a:ext uri="{FF2B5EF4-FFF2-40B4-BE49-F238E27FC236}">
                  <a16:creationId xmlns:a16="http://schemas.microsoft.com/office/drawing/2014/main" id="{7009F520-BDA4-FF87-0961-430776E5F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27030" y="-1683492"/>
              <a:ext cx="1026433" cy="1026433"/>
            </a:xfrm>
            <a:prstGeom prst="rect">
              <a:avLst/>
            </a:prstGeom>
          </p:spPr>
        </p:pic>
        <p:pic>
          <p:nvPicPr>
            <p:cNvPr id="73" name="Gambar 72">
              <a:extLst>
                <a:ext uri="{FF2B5EF4-FFF2-40B4-BE49-F238E27FC236}">
                  <a16:creationId xmlns:a16="http://schemas.microsoft.com/office/drawing/2014/main" id="{32ABD60E-B91F-C138-3B4F-F23A9A1C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318" y="-1683492"/>
              <a:ext cx="1026433" cy="1026433"/>
            </a:xfrm>
            <a:prstGeom prst="rect">
              <a:avLst/>
            </a:prstGeom>
          </p:spPr>
        </p:pic>
        <p:sp>
          <p:nvSpPr>
            <p:cNvPr id="74" name="Kotak Teks 73">
              <a:extLst>
                <a:ext uri="{FF2B5EF4-FFF2-40B4-BE49-F238E27FC236}">
                  <a16:creationId xmlns:a16="http://schemas.microsoft.com/office/drawing/2014/main" id="{93966A6F-E58E-74E5-B532-9A1DC8C49964}"/>
                </a:ext>
              </a:extLst>
            </p:cNvPr>
            <p:cNvSpPr txBox="1"/>
            <p:nvPr/>
          </p:nvSpPr>
          <p:spPr>
            <a:xfrm>
              <a:off x="-344830" y="-1799908"/>
              <a:ext cx="20541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/>
                  </a:solidFill>
                </a:rPr>
                <a:t>mengeditnya melalui </a:t>
              </a:r>
              <a:r>
                <a:rPr lang="id-ID" sz="1200" dirty="0" err="1">
                  <a:solidFill>
                    <a:schemeClr val="bg1"/>
                  </a:solidFill>
                </a:rPr>
                <a:t>software</a:t>
              </a:r>
              <a:r>
                <a:rPr lang="id-ID" sz="1200" dirty="0">
                  <a:solidFill>
                    <a:schemeClr val="bg1"/>
                  </a:solidFill>
                </a:rPr>
                <a:t> </a:t>
              </a:r>
              <a:r>
                <a:rPr lang="id-ID" sz="1200" dirty="0" err="1">
                  <a:solidFill>
                    <a:schemeClr val="bg1"/>
                  </a:solidFill>
                </a:rPr>
                <a:t>online</a:t>
              </a:r>
              <a:r>
                <a:rPr lang="id-ID" sz="1200" dirty="0">
                  <a:solidFill>
                    <a:schemeClr val="bg1"/>
                  </a:solidFill>
                </a:rPr>
                <a:t> maupun </a:t>
              </a:r>
              <a:r>
                <a:rPr lang="id-ID" sz="1200" dirty="0" err="1">
                  <a:solidFill>
                    <a:schemeClr val="bg1"/>
                  </a:solidFill>
                </a:rPr>
                <a:t>offline</a:t>
              </a:r>
              <a:r>
                <a:rPr lang="id-ID" sz="1200" dirty="0">
                  <a:solidFill>
                    <a:schemeClr val="bg1"/>
                  </a:solidFill>
                </a:rPr>
                <a:t>. Pengguna dapat membuat, menggabungkan, </a:t>
              </a:r>
              <a:r>
                <a:rPr lang="id-ID" sz="1200" dirty="0" err="1">
                  <a:solidFill>
                    <a:schemeClr val="bg1"/>
                  </a:solidFill>
                </a:rPr>
                <a:t>mengkompres</a:t>
              </a:r>
              <a:r>
                <a:rPr lang="id-ID" sz="1200" dirty="0">
                  <a:solidFill>
                    <a:schemeClr val="bg1"/>
                  </a:solidFill>
                </a:rPr>
                <a:t>, dan mengedit kemudian menyimpannya. Ekstensi: *.</a:t>
              </a:r>
              <a:r>
                <a:rPr lang="id-ID" sz="1200" dirty="0" err="1">
                  <a:solidFill>
                    <a:schemeClr val="bg1"/>
                  </a:solidFill>
                </a:rPr>
                <a:t>pdf</a:t>
              </a:r>
              <a:endParaRPr lang="id-ID" sz="1200" dirty="0"/>
            </a:p>
          </p:txBody>
        </p:sp>
        <p:pic>
          <p:nvPicPr>
            <p:cNvPr id="76" name="Gambar 75">
              <a:extLst>
                <a:ext uri="{FF2B5EF4-FFF2-40B4-BE49-F238E27FC236}">
                  <a16:creationId xmlns:a16="http://schemas.microsoft.com/office/drawing/2014/main" id="{E3E0E6C7-801D-55E0-B7E8-0A6E12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686" y="-1683492"/>
              <a:ext cx="1026433" cy="1026433"/>
            </a:xfrm>
            <a:prstGeom prst="rect">
              <a:avLst/>
            </a:prstGeom>
          </p:spPr>
        </p:pic>
        <p:pic>
          <p:nvPicPr>
            <p:cNvPr id="78" name="Gambar 77">
              <a:extLst>
                <a:ext uri="{FF2B5EF4-FFF2-40B4-BE49-F238E27FC236}">
                  <a16:creationId xmlns:a16="http://schemas.microsoft.com/office/drawing/2014/main" id="{0F0EC40C-F7E3-BC38-C6A2-EB7E5EFF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594" y="-1683492"/>
              <a:ext cx="1025491" cy="1025491"/>
            </a:xfrm>
            <a:prstGeom prst="rect">
              <a:avLst/>
            </a:prstGeom>
          </p:spPr>
        </p:pic>
        <p:pic>
          <p:nvPicPr>
            <p:cNvPr id="80" name="Gambar 79">
              <a:extLst>
                <a:ext uri="{FF2B5EF4-FFF2-40B4-BE49-F238E27FC236}">
                  <a16:creationId xmlns:a16="http://schemas.microsoft.com/office/drawing/2014/main" id="{5B67B1BA-E8B3-C94D-4D6B-54326973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76" y="-1692311"/>
              <a:ext cx="1034310" cy="1034310"/>
            </a:xfrm>
            <a:prstGeom prst="rect">
              <a:avLst/>
            </a:prstGeom>
          </p:spPr>
        </p:pic>
        <p:pic>
          <p:nvPicPr>
            <p:cNvPr id="82" name="Gambar 81">
              <a:extLst>
                <a:ext uri="{FF2B5EF4-FFF2-40B4-BE49-F238E27FC236}">
                  <a16:creationId xmlns:a16="http://schemas.microsoft.com/office/drawing/2014/main" id="{5190952C-DAB3-26F5-520F-C1A14AE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154" y="-1650041"/>
              <a:ext cx="1044613" cy="1044613"/>
            </a:xfrm>
            <a:prstGeom prst="rect">
              <a:avLst/>
            </a:prstGeom>
          </p:spPr>
        </p:pic>
      </p:grpSp>
      <p:sp>
        <p:nvSpPr>
          <p:cNvPr id="7" name="Bentuk Bebas: Bentuk 6">
            <a:extLst>
              <a:ext uri="{FF2B5EF4-FFF2-40B4-BE49-F238E27FC236}">
                <a16:creationId xmlns:a16="http://schemas.microsoft.com/office/drawing/2014/main" id="{407A2466-ABCE-7CF5-9FDD-790EA4C86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00225 w 12192000"/>
              <a:gd name="connsiteY0" fmla="*/ 1226916 h 6858000"/>
              <a:gd name="connsiteX1" fmla="*/ 1527858 w 12192000"/>
              <a:gd name="connsiteY1" fmla="*/ 1499283 h 6858000"/>
              <a:gd name="connsiteX2" fmla="*/ 1527858 w 12192000"/>
              <a:gd name="connsiteY2" fmla="*/ 5295056 h 6858000"/>
              <a:gd name="connsiteX3" fmla="*/ 1800225 w 12192000"/>
              <a:gd name="connsiteY3" fmla="*/ 5567423 h 6858000"/>
              <a:gd name="connsiteX4" fmla="*/ 7706038 w 12192000"/>
              <a:gd name="connsiteY4" fmla="*/ 5567423 h 6858000"/>
              <a:gd name="connsiteX5" fmla="*/ 7978405 w 12192000"/>
              <a:gd name="connsiteY5" fmla="*/ 5295056 h 6858000"/>
              <a:gd name="connsiteX6" fmla="*/ 7978405 w 12192000"/>
              <a:gd name="connsiteY6" fmla="*/ 1499283 h 6858000"/>
              <a:gd name="connsiteX7" fmla="*/ 7706038 w 12192000"/>
              <a:gd name="connsiteY7" fmla="*/ 122691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00225" y="1226916"/>
                </a:moveTo>
                <a:cubicBezTo>
                  <a:pt x="1649801" y="1226916"/>
                  <a:pt x="1527858" y="1348859"/>
                  <a:pt x="1527858" y="1499283"/>
                </a:cubicBezTo>
                <a:lnTo>
                  <a:pt x="1527858" y="5295056"/>
                </a:lnTo>
                <a:cubicBezTo>
                  <a:pt x="1527858" y="5445480"/>
                  <a:pt x="1649801" y="5567423"/>
                  <a:pt x="1800225" y="5567423"/>
                </a:cubicBezTo>
                <a:lnTo>
                  <a:pt x="7706038" y="5567423"/>
                </a:lnTo>
                <a:cubicBezTo>
                  <a:pt x="7856462" y="5567423"/>
                  <a:pt x="7978405" y="5445480"/>
                  <a:pt x="7978405" y="5295056"/>
                </a:cubicBezTo>
                <a:lnTo>
                  <a:pt x="7978405" y="1499283"/>
                </a:lnTo>
                <a:cubicBezTo>
                  <a:pt x="7978405" y="1348859"/>
                  <a:pt x="7856462" y="1226916"/>
                  <a:pt x="7706038" y="1226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2800" dirty="0">
              <a:latin typeface="Corbel" panose="020B0503020204020204" pitchFamily="34" charset="0"/>
            </a:endParaRPr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334130" y="11357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6" name="Persegi Panjang: Sudut Lengkung 15">
            <a:hlinkClick r:id="rId11" action="ppaction://hlinksldjump"/>
            <a:extLst>
              <a:ext uri="{FF2B5EF4-FFF2-40B4-BE49-F238E27FC236}">
                <a16:creationId xmlns:a16="http://schemas.microsoft.com/office/drawing/2014/main" id="{BD4918F7-3397-5171-039D-19B0B182C3F8}"/>
              </a:ext>
            </a:extLst>
          </p:cNvPr>
          <p:cNvSpPr/>
          <p:nvPr/>
        </p:nvSpPr>
        <p:spPr>
          <a:xfrm>
            <a:off x="1882555" y="4952602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etengah Bingkai 16">
            <a:extLst>
              <a:ext uri="{FF2B5EF4-FFF2-40B4-BE49-F238E27FC236}">
                <a16:creationId xmlns:a16="http://schemas.microsoft.com/office/drawing/2014/main" id="{A57D90C9-AB7D-ABE3-8DAD-ED38F7119BED}"/>
              </a:ext>
            </a:extLst>
          </p:cNvPr>
          <p:cNvSpPr/>
          <p:nvPr/>
        </p:nvSpPr>
        <p:spPr>
          <a:xfrm rot="18924268">
            <a:off x="2051050" y="5082128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1">
            <a:hlinkClick r:id="rId12" action="ppaction://hlinksldjump"/>
            <a:extLst>
              <a:ext uri="{FF2B5EF4-FFF2-40B4-BE49-F238E27FC236}">
                <a16:creationId xmlns:a16="http://schemas.microsoft.com/office/drawing/2014/main" id="{361D6ED3-5075-F8E6-55E8-27012EEAC794}"/>
              </a:ext>
            </a:extLst>
          </p:cNvPr>
          <p:cNvSpPr/>
          <p:nvPr/>
        </p:nvSpPr>
        <p:spPr>
          <a:xfrm>
            <a:off x="8210349" y="2001816"/>
            <a:ext cx="3638067" cy="523220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IMAGE</a:t>
            </a:r>
          </a:p>
        </p:txBody>
      </p:sp>
      <p:sp>
        <p:nvSpPr>
          <p:cNvPr id="4" name="Persegi Panjang: Sudut Lengkung 2">
            <a:hlinkClick r:id="rId13" action="ppaction://hlinksldjump"/>
            <a:extLst>
              <a:ext uri="{FF2B5EF4-FFF2-40B4-BE49-F238E27FC236}">
                <a16:creationId xmlns:a16="http://schemas.microsoft.com/office/drawing/2014/main" id="{DC0346A7-803B-5C4F-E5E3-8C643E37C1CE}"/>
              </a:ext>
            </a:extLst>
          </p:cNvPr>
          <p:cNvSpPr/>
          <p:nvPr/>
        </p:nvSpPr>
        <p:spPr>
          <a:xfrm>
            <a:off x="8210349" y="2905780"/>
            <a:ext cx="3638067" cy="523220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AUDIO</a:t>
            </a:r>
          </a:p>
        </p:txBody>
      </p:sp>
      <p:sp>
        <p:nvSpPr>
          <p:cNvPr id="5" name="Persegi Panjang: Sudut Lengkung 3">
            <a:hlinkClick r:id="rId14" action="ppaction://hlinksldjump"/>
            <a:extLst>
              <a:ext uri="{FF2B5EF4-FFF2-40B4-BE49-F238E27FC236}">
                <a16:creationId xmlns:a16="http://schemas.microsoft.com/office/drawing/2014/main" id="{0A7AEFD5-423B-82B0-6623-15C6E8716183}"/>
              </a:ext>
            </a:extLst>
          </p:cNvPr>
          <p:cNvSpPr/>
          <p:nvPr/>
        </p:nvSpPr>
        <p:spPr>
          <a:xfrm>
            <a:off x="8210349" y="3809743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</a:t>
            </a:r>
            <a:r>
              <a:rPr lang="id-ID" sz="2800" dirty="0">
                <a:latin typeface="Corbel" panose="020B0503020204020204" pitchFamily="34" charset="0"/>
              </a:rPr>
              <a:t>VIDEO</a:t>
            </a:r>
          </a:p>
        </p:txBody>
      </p:sp>
      <p:sp>
        <p:nvSpPr>
          <p:cNvPr id="6" name="Persegi Panjang: Sudut Lengkung 4">
            <a:hlinkClick r:id="rId15" action="ppaction://hlinksldjump"/>
            <a:extLst>
              <a:ext uri="{FF2B5EF4-FFF2-40B4-BE49-F238E27FC236}">
                <a16:creationId xmlns:a16="http://schemas.microsoft.com/office/drawing/2014/main" id="{F62A3254-4539-17FA-1403-3AB4299B2D8C}"/>
              </a:ext>
            </a:extLst>
          </p:cNvPr>
          <p:cNvSpPr/>
          <p:nvPr/>
        </p:nvSpPr>
        <p:spPr>
          <a:xfrm>
            <a:off x="8210349" y="4713707"/>
            <a:ext cx="3638067" cy="52322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    </a:t>
            </a:r>
            <a:r>
              <a:rPr lang="id-ID" sz="2800" dirty="0">
                <a:latin typeface="Corbel" panose="020B0503020204020204" pitchFamily="34" charset="0"/>
              </a:rPr>
              <a:t>DOKUMEN</a:t>
            </a:r>
          </a:p>
        </p:txBody>
      </p:sp>
      <p:sp>
        <p:nvSpPr>
          <p:cNvPr id="18" name="Persegi Panjang: Sudut Lengkung 8">
            <a:hlinkClick r:id="rId16" action="ppaction://hlinksldjump"/>
            <a:extLst>
              <a:ext uri="{FF2B5EF4-FFF2-40B4-BE49-F238E27FC236}">
                <a16:creationId xmlns:a16="http://schemas.microsoft.com/office/drawing/2014/main" id="{F2707C7E-C3F1-0351-64A4-2772AF06B3C8}"/>
              </a:ext>
            </a:extLst>
          </p:cNvPr>
          <p:cNvSpPr/>
          <p:nvPr/>
        </p:nvSpPr>
        <p:spPr>
          <a:xfrm>
            <a:off x="8210349" y="5579800"/>
            <a:ext cx="3638067" cy="52322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bel" panose="020B0503020204020204" pitchFamily="34" charset="0"/>
              </a:rPr>
              <a:t>                  </a:t>
            </a:r>
            <a:r>
              <a:rPr lang="id-ID" sz="2800" dirty="0">
                <a:latin typeface="Corbel" panose="020B0503020204020204" pitchFamily="34" charset="0"/>
              </a:rPr>
              <a:t>KEMBALI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90DDB0-8FE5-9D28-F834-6803AA7E82B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6792" y1="30743" x2="66792" y2="30743"/>
                        <a14:foregroundMark x1="64906" y1="32432" x2="64906" y2="32432"/>
                        <a14:foregroundMark x1="46415" y1="66892" x2="46415" y2="668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7149" y="2899677"/>
            <a:ext cx="499060" cy="557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059FBD-CC6A-1E2F-C128-3BC705F6D02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5181" y1="63243" x2="45181" y2="6324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232" y="3805953"/>
            <a:ext cx="469485" cy="523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696FCE-8023-0EF4-5738-D208FEF9E09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9606" y1="50400" x2="59606" y2="50400"/>
                        <a14:foregroundMark x1="55665" y1="67600" x2="55665" y2="67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5649" y="4723936"/>
            <a:ext cx="419726" cy="52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C45BC9-E7D7-573B-DEE4-D702CB2D3AB1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279" y="2096436"/>
            <a:ext cx="317893" cy="317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9912D0-F89A-B0F8-CE22-B5D03E3419C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817149" y="5598383"/>
            <a:ext cx="598013" cy="504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301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D920EBBE-EBB3-20E8-0846-388DD3192086}"/>
              </a:ext>
            </a:extLst>
          </p:cNvPr>
          <p:cNvSpPr/>
          <p:nvPr/>
        </p:nvSpPr>
        <p:spPr>
          <a:xfrm>
            <a:off x="0" y="0"/>
            <a:ext cx="8193643" cy="6992815"/>
          </a:xfrm>
          <a:prstGeom prst="rect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21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BA679256-A89A-F02C-D23C-5BDCC1A71227}"/>
              </a:ext>
            </a:extLst>
          </p:cNvPr>
          <p:cNvSpPr txBox="1"/>
          <p:nvPr/>
        </p:nvSpPr>
        <p:spPr>
          <a:xfrm>
            <a:off x="6426546" y="2556100"/>
            <a:ext cx="155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Ink Free" panose="03080402000500000000" pitchFamily="66" charset="0"/>
              </a:rPr>
              <a:t>Video pembelajaran</a:t>
            </a:r>
          </a:p>
        </p:txBody>
      </p:sp>
      <p:grpSp>
        <p:nvGrpSpPr>
          <p:cNvPr id="93" name="Grup 92">
            <a:extLst>
              <a:ext uri="{FF2B5EF4-FFF2-40B4-BE49-F238E27FC236}">
                <a16:creationId xmlns:a16="http://schemas.microsoft.com/office/drawing/2014/main" id="{D89959BF-AD50-E672-21BD-F3733D95C023}"/>
              </a:ext>
            </a:extLst>
          </p:cNvPr>
          <p:cNvGrpSpPr/>
          <p:nvPr/>
        </p:nvGrpSpPr>
        <p:grpSpPr>
          <a:xfrm>
            <a:off x="591230" y="324227"/>
            <a:ext cx="6948848" cy="9752175"/>
            <a:chOff x="591230" y="324227"/>
            <a:chExt cx="6948848" cy="975217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" name="Zoom Slide 3">
                  <a:extLst>
                    <a:ext uri="{FF2B5EF4-FFF2-40B4-BE49-F238E27FC236}">
                      <a16:creationId xmlns:a16="http://schemas.microsoft.com/office/drawing/2014/main" id="{52CA3BB1-D852-847A-D33B-7D2B82EAEC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825481"/>
                    </p:ext>
                  </p:extLst>
                </p:nvPr>
              </p:nvGraphicFramePr>
              <p:xfrm>
                <a:off x="1474572" y="693559"/>
                <a:ext cx="4402712" cy="2476525"/>
              </p:xfrm>
              <a:graphic>
                <a:graphicData uri="http://schemas.microsoft.com/office/powerpoint/2016/slidezoom">
                  <pslz:sldZm>
                    <pslz:sldZmObj sldId="257" cId="2525880882">
                      <pslz:zmPr id="{8637AF00-13A5-42D9-A72E-0AA26BED1A5A}" returnToParent="0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02712" cy="2476525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" name="Zoom Slide 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52CA3BB1-D852-847A-D33B-7D2B82EAEC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4572" y="693559"/>
                  <a:ext cx="4402712" cy="24765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6" name="Kotak Teks 5">
              <a:extLst>
                <a:ext uri="{FF2B5EF4-FFF2-40B4-BE49-F238E27FC236}">
                  <a16:creationId xmlns:a16="http://schemas.microsoft.com/office/drawing/2014/main" id="{9D5209F5-5AA6-94E2-F7C1-1C4C38770A35}"/>
                </a:ext>
              </a:extLst>
            </p:cNvPr>
            <p:cNvSpPr txBox="1"/>
            <p:nvPr/>
          </p:nvSpPr>
          <p:spPr>
            <a:xfrm>
              <a:off x="1474572" y="324227"/>
              <a:ext cx="141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MENU</a:t>
              </a:r>
            </a:p>
          </p:txBody>
        </p:sp>
        <p:cxnSp>
          <p:nvCxnSpPr>
            <p:cNvPr id="8" name="Konektor: Melengkung 7">
              <a:extLst>
                <a:ext uri="{FF2B5EF4-FFF2-40B4-BE49-F238E27FC236}">
                  <a16:creationId xmlns:a16="http://schemas.microsoft.com/office/drawing/2014/main" id="{02FAB8D0-6739-CF8F-627F-EA5798E196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00477" y="872064"/>
              <a:ext cx="671413" cy="53329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Kotak Teks 25">
              <a:extLst>
                <a:ext uri="{FF2B5EF4-FFF2-40B4-BE49-F238E27FC236}">
                  <a16:creationId xmlns:a16="http://schemas.microsoft.com/office/drawing/2014/main" id="{D093061E-C368-7611-6018-014840CAB960}"/>
                </a:ext>
              </a:extLst>
            </p:cNvPr>
            <p:cNvSpPr txBox="1"/>
            <p:nvPr/>
          </p:nvSpPr>
          <p:spPr>
            <a:xfrm>
              <a:off x="6306208" y="606952"/>
              <a:ext cx="1233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Masuk ke materi</a:t>
              </a:r>
            </a:p>
          </p:txBody>
        </p:sp>
        <p:cxnSp>
          <p:nvCxnSpPr>
            <p:cNvPr id="27" name="Konektor: Melengkung 26">
              <a:extLst>
                <a:ext uri="{FF2B5EF4-FFF2-40B4-BE49-F238E27FC236}">
                  <a16:creationId xmlns:a16="http://schemas.microsoft.com/office/drawing/2014/main" id="{B2B53A61-15A7-C30B-D503-8036117E07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00480" y="1728462"/>
              <a:ext cx="524656" cy="19832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1D4F7BFB-3BCC-EBDA-3885-1CA84F2BD920}"/>
                </a:ext>
              </a:extLst>
            </p:cNvPr>
            <p:cNvSpPr txBox="1"/>
            <p:nvPr/>
          </p:nvSpPr>
          <p:spPr>
            <a:xfrm>
              <a:off x="6137708" y="1458959"/>
              <a:ext cx="1233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Latihan soal</a:t>
              </a:r>
            </a:p>
          </p:txBody>
        </p:sp>
        <p:cxnSp>
          <p:nvCxnSpPr>
            <p:cNvPr id="34" name="Konektor: Melengkung 33">
              <a:extLst>
                <a:ext uri="{FF2B5EF4-FFF2-40B4-BE49-F238E27FC236}">
                  <a16:creationId xmlns:a16="http://schemas.microsoft.com/office/drawing/2014/main" id="{10ABB17D-6837-BF03-25DA-849F249D01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6861" y="2078864"/>
              <a:ext cx="566974" cy="52142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Konektor: Melengkung 37">
              <a:extLst>
                <a:ext uri="{FF2B5EF4-FFF2-40B4-BE49-F238E27FC236}">
                  <a16:creationId xmlns:a16="http://schemas.microsoft.com/office/drawing/2014/main" id="{12A272E1-3FE7-0E85-C77D-1D44899B350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94283" y="2579122"/>
              <a:ext cx="440619" cy="22611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Kotak Teks 44">
              <a:extLst>
                <a:ext uri="{FF2B5EF4-FFF2-40B4-BE49-F238E27FC236}">
                  <a16:creationId xmlns:a16="http://schemas.microsoft.com/office/drawing/2014/main" id="{32A9D237-CE42-A521-B3FE-285E82C02E58}"/>
                </a:ext>
              </a:extLst>
            </p:cNvPr>
            <p:cNvSpPr txBox="1"/>
            <p:nvPr/>
          </p:nvSpPr>
          <p:spPr>
            <a:xfrm>
              <a:off x="4325425" y="2848226"/>
              <a:ext cx="15518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Berisi petunjuk profil </a:t>
              </a:r>
              <a:r>
                <a:rPr lang="en-US" dirty="0">
                  <a:solidFill>
                    <a:schemeClr val="bg1"/>
                  </a:solidFill>
                  <a:latin typeface="Ink Free" panose="03080402000500000000" pitchFamily="66" charset="0"/>
                </a:rPr>
                <a:t>s</a:t>
              </a:r>
              <a:r>
                <a:rPr lang="id-ID" dirty="0" err="1">
                  <a:solidFill>
                    <a:schemeClr val="bg1"/>
                  </a:solidFill>
                  <a:latin typeface="Ink Free" panose="03080402000500000000" pitchFamily="66" charset="0"/>
                </a:rPr>
                <a:t>erta</a:t>
              </a:r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 tujuan</a:t>
              </a:r>
            </a:p>
          </p:txBody>
        </p:sp>
        <p:cxnSp>
          <p:nvCxnSpPr>
            <p:cNvPr id="46" name="Konektor: Melengkung 45">
              <a:extLst>
                <a:ext uri="{FF2B5EF4-FFF2-40B4-BE49-F238E27FC236}">
                  <a16:creationId xmlns:a16="http://schemas.microsoft.com/office/drawing/2014/main" id="{4BE41A6D-E486-E2D2-084C-E668A4D9C32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41960" y="3000361"/>
              <a:ext cx="628814" cy="5485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471FEB9A-CC70-7BE3-6833-92A69EBB478F}"/>
                </a:ext>
              </a:extLst>
            </p:cNvPr>
            <p:cNvSpPr txBox="1"/>
            <p:nvPr/>
          </p:nvSpPr>
          <p:spPr>
            <a:xfrm>
              <a:off x="5909517" y="3348838"/>
              <a:ext cx="1551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Keluar aplikasi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Slide 53">
                  <a:extLst>
                    <a:ext uri="{FF2B5EF4-FFF2-40B4-BE49-F238E27FC236}">
                      <a16:creationId xmlns:a16="http://schemas.microsoft.com/office/drawing/2014/main" id="{287C762E-1A07-CAA7-3FD2-9B32FB60C06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5225447"/>
                    </p:ext>
                  </p:extLst>
                </p:nvPr>
              </p:nvGraphicFramePr>
              <p:xfrm>
                <a:off x="2883176" y="4000454"/>
                <a:ext cx="4402712" cy="2476526"/>
              </p:xfrm>
              <a:graphic>
                <a:graphicData uri="http://schemas.microsoft.com/office/powerpoint/2016/slidezoom">
                  <pslz:sldZm>
                    <pslz:sldZmObj sldId="262" cId="1420239669">
                      <pslz:zmPr id="{3E66D1CE-0E03-4B35-90CD-EE6BF3E2B7E9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02712" cy="247652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Slide 5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287C762E-1A07-CAA7-3FD2-9B32FB60C06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3176" y="4000454"/>
                  <a:ext cx="4402712" cy="247652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cxnSp>
          <p:nvCxnSpPr>
            <p:cNvPr id="56" name="Konektor Panah Lurus 55">
              <a:extLst>
                <a:ext uri="{FF2B5EF4-FFF2-40B4-BE49-F238E27FC236}">
                  <a16:creationId xmlns:a16="http://schemas.microsoft.com/office/drawing/2014/main" id="{2E577D72-201A-559A-53E1-31FDCF059E9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47" y="4254297"/>
              <a:ext cx="3729853" cy="5607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Konektor Panah Lurus 57">
              <a:extLst>
                <a:ext uri="{FF2B5EF4-FFF2-40B4-BE49-F238E27FC236}">
                  <a16:creationId xmlns:a16="http://schemas.microsoft.com/office/drawing/2014/main" id="{FCEA187F-94A6-286A-3A92-1AE8193D4B71}"/>
                </a:ext>
              </a:extLst>
            </p:cNvPr>
            <p:cNvCxnSpPr>
              <a:cxnSpLocks/>
            </p:cNvCxnSpPr>
            <p:nvPr/>
          </p:nvCxnSpPr>
          <p:spPr>
            <a:xfrm>
              <a:off x="2401357" y="4832566"/>
              <a:ext cx="3723779" cy="31858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Konektor Panah Lurus 59">
              <a:extLst>
                <a:ext uri="{FF2B5EF4-FFF2-40B4-BE49-F238E27FC236}">
                  <a16:creationId xmlns:a16="http://schemas.microsoft.com/office/drawing/2014/main" id="{8C6685CA-102B-C615-580F-4498DA3DEE4B}"/>
                </a:ext>
              </a:extLst>
            </p:cNvPr>
            <p:cNvCxnSpPr>
              <a:cxnSpLocks/>
            </p:cNvCxnSpPr>
            <p:nvPr/>
          </p:nvCxnSpPr>
          <p:spPr>
            <a:xfrm>
              <a:off x="2401357" y="5423625"/>
              <a:ext cx="3705272" cy="513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Konektor Panah Lurus 61">
              <a:extLst>
                <a:ext uri="{FF2B5EF4-FFF2-40B4-BE49-F238E27FC236}">
                  <a16:creationId xmlns:a16="http://schemas.microsoft.com/office/drawing/2014/main" id="{80F3B94D-E8D8-CAFD-3E57-2F84D9BC33B3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2449420" y="5741954"/>
              <a:ext cx="3646580" cy="6964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Konektor Panah Lurus 63">
              <a:extLst>
                <a:ext uri="{FF2B5EF4-FFF2-40B4-BE49-F238E27FC236}">
                  <a16:creationId xmlns:a16="http://schemas.microsoft.com/office/drawing/2014/main" id="{BC7E83B4-0AFA-91A0-FF43-B90131B56940}"/>
                </a:ext>
              </a:extLst>
            </p:cNvPr>
            <p:cNvCxnSpPr>
              <a:cxnSpLocks/>
            </p:cNvCxnSpPr>
            <p:nvPr/>
          </p:nvCxnSpPr>
          <p:spPr>
            <a:xfrm>
              <a:off x="2449420" y="6106897"/>
              <a:ext cx="3657209" cy="324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4B517D6F-C778-AF4F-A67C-7AE8407CC49E}"/>
                </a:ext>
              </a:extLst>
            </p:cNvPr>
            <p:cNvSpPr txBox="1"/>
            <p:nvPr/>
          </p:nvSpPr>
          <p:spPr>
            <a:xfrm>
              <a:off x="857951" y="4047178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</a:t>
              </a:r>
              <a:r>
                <a:rPr lang="id-ID" dirty="0" err="1">
                  <a:solidFill>
                    <a:schemeClr val="bg1"/>
                  </a:solidFill>
                  <a:latin typeface="Ink Free" panose="03080402000500000000" pitchFamily="66" charset="0"/>
                </a:rPr>
                <a:t>image</a:t>
              </a:r>
              <a:endParaRPr lang="id-ID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87AB3170-9FA7-A4CB-9C8C-9F351DF884C0}"/>
                </a:ext>
              </a:extLst>
            </p:cNvPr>
            <p:cNvSpPr txBox="1"/>
            <p:nvPr/>
          </p:nvSpPr>
          <p:spPr>
            <a:xfrm>
              <a:off x="857951" y="4630402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audio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9EB86ECB-4A73-FC3D-FE9E-D3894CD12D16}"/>
                </a:ext>
              </a:extLst>
            </p:cNvPr>
            <p:cNvSpPr txBox="1"/>
            <p:nvPr/>
          </p:nvSpPr>
          <p:spPr>
            <a:xfrm>
              <a:off x="849498" y="5179092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video</a:t>
              </a:r>
            </a:p>
          </p:txBody>
        </p:sp>
        <p:sp>
          <p:nvSpPr>
            <p:cNvPr id="69" name="Kotak Teks 68">
              <a:extLst>
                <a:ext uri="{FF2B5EF4-FFF2-40B4-BE49-F238E27FC236}">
                  <a16:creationId xmlns:a16="http://schemas.microsoft.com/office/drawing/2014/main" id="{C055DBEC-3805-6D6E-E59A-B2AA935A627F}"/>
                </a:ext>
              </a:extLst>
            </p:cNvPr>
            <p:cNvSpPr txBox="1"/>
            <p:nvPr/>
          </p:nvSpPr>
          <p:spPr>
            <a:xfrm>
              <a:off x="591230" y="5557288"/>
              <a:ext cx="185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dokumen</a:t>
              </a:r>
            </a:p>
          </p:txBody>
        </p:sp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0EF7EE7C-E2C6-79A8-0788-99F2288FB2BE}"/>
                </a:ext>
              </a:extLst>
            </p:cNvPr>
            <p:cNvSpPr txBox="1"/>
            <p:nvPr/>
          </p:nvSpPr>
          <p:spPr>
            <a:xfrm>
              <a:off x="686889" y="5928210"/>
              <a:ext cx="2116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Kembali ke menu utama</a:t>
              </a:r>
            </a:p>
          </p:txBody>
        </p:sp>
        <p:grpSp>
          <p:nvGrpSpPr>
            <p:cNvPr id="76" name="Grup 75">
              <a:extLst>
                <a:ext uri="{FF2B5EF4-FFF2-40B4-BE49-F238E27FC236}">
                  <a16:creationId xmlns:a16="http://schemas.microsoft.com/office/drawing/2014/main" id="{C8DEAC49-BF72-030F-45DF-7D68B74D6794}"/>
                </a:ext>
              </a:extLst>
            </p:cNvPr>
            <p:cNvGrpSpPr/>
            <p:nvPr/>
          </p:nvGrpSpPr>
          <p:grpSpPr>
            <a:xfrm>
              <a:off x="2526695" y="7198557"/>
              <a:ext cx="1437141" cy="1309706"/>
              <a:chOff x="2526695" y="7198557"/>
              <a:chExt cx="1437141" cy="1309706"/>
            </a:xfrm>
          </p:grpSpPr>
          <p:sp>
            <p:nvSpPr>
              <p:cNvPr id="74" name="Persegi Panjang: Sudut Lengkung 7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8F9855C-A054-0D99-F2BE-076035E76707}"/>
                  </a:ext>
                </a:extLst>
              </p:cNvPr>
              <p:cNvSpPr/>
              <p:nvPr/>
            </p:nvSpPr>
            <p:spPr>
              <a:xfrm>
                <a:off x="2526695" y="7198557"/>
                <a:ext cx="1437141" cy="1309706"/>
              </a:xfrm>
              <a:prstGeom prst="roundRect">
                <a:avLst/>
              </a:prstGeom>
              <a:solidFill>
                <a:srgbClr val="B9B4B6">
                  <a:alpha val="43000"/>
                </a:srgbClr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Setengah Bingkai 72">
                <a:extLst>
                  <a:ext uri="{FF2B5EF4-FFF2-40B4-BE49-F238E27FC236}">
                    <a16:creationId xmlns:a16="http://schemas.microsoft.com/office/drawing/2014/main" id="{86868071-20BA-980A-B46C-9956CC0EDC7C}"/>
                  </a:ext>
                </a:extLst>
              </p:cNvPr>
              <p:cNvSpPr/>
              <p:nvPr/>
            </p:nvSpPr>
            <p:spPr>
              <a:xfrm rot="8169240">
                <a:off x="2683439" y="7349210"/>
                <a:ext cx="838605" cy="884674"/>
              </a:xfrm>
              <a:prstGeom prst="halfFram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7" name="Konektor: Melengkung 76">
              <a:extLst>
                <a:ext uri="{FF2B5EF4-FFF2-40B4-BE49-F238E27FC236}">
                  <a16:creationId xmlns:a16="http://schemas.microsoft.com/office/drawing/2014/main" id="{36F3E6CD-A135-1117-E9F0-347B489B12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04710" y="7636215"/>
              <a:ext cx="936000" cy="432000"/>
            </a:xfrm>
            <a:prstGeom prst="curvedConnector3">
              <a:avLst>
                <a:gd name="adj1" fmla="val 5568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Kotak Teks 79">
              <a:extLst>
                <a:ext uri="{FF2B5EF4-FFF2-40B4-BE49-F238E27FC236}">
                  <a16:creationId xmlns:a16="http://schemas.microsoft.com/office/drawing/2014/main" id="{9908CA11-BE3A-2F34-265A-EBEA68E44400}"/>
                </a:ext>
              </a:extLst>
            </p:cNvPr>
            <p:cNvSpPr txBox="1"/>
            <p:nvPr/>
          </p:nvSpPr>
          <p:spPr>
            <a:xfrm>
              <a:off x="4801360" y="7308075"/>
              <a:ext cx="1551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Tombol untuk melanjutkan</a:t>
              </a:r>
            </a:p>
          </p:txBody>
        </p:sp>
        <p:sp>
          <p:nvSpPr>
            <p:cNvPr id="81" name="Persegi Panjang: Sudut Lengkung 80">
              <a:extLst>
                <a:ext uri="{FF2B5EF4-FFF2-40B4-BE49-F238E27FC236}">
                  <a16:creationId xmlns:a16="http://schemas.microsoft.com/office/drawing/2014/main" id="{450BB305-E572-E7C2-E31F-23067173BD06}"/>
                </a:ext>
              </a:extLst>
            </p:cNvPr>
            <p:cNvSpPr/>
            <p:nvPr/>
          </p:nvSpPr>
          <p:spPr>
            <a:xfrm>
              <a:off x="3329355" y="8945922"/>
              <a:ext cx="3447738" cy="935462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3200" dirty="0">
                  <a:latin typeface="Fira Sans Thin" panose="020B0303050000020004" pitchFamily="34" charset="0"/>
                </a:rPr>
                <a:t>Menu</a:t>
              </a:r>
            </a:p>
          </p:txBody>
        </p:sp>
        <p:cxnSp>
          <p:nvCxnSpPr>
            <p:cNvPr id="82" name="Konektor: Melengkung 81">
              <a:extLst>
                <a:ext uri="{FF2B5EF4-FFF2-40B4-BE49-F238E27FC236}">
                  <a16:creationId xmlns:a16="http://schemas.microsoft.com/office/drawing/2014/main" id="{01371D93-3B2D-BE3E-6FC5-8BB4BC11A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2923" y="9375895"/>
              <a:ext cx="1683005" cy="4870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Kotak Teks 90">
              <a:extLst>
                <a:ext uri="{FF2B5EF4-FFF2-40B4-BE49-F238E27FC236}">
                  <a16:creationId xmlns:a16="http://schemas.microsoft.com/office/drawing/2014/main" id="{8DB2E1E7-5274-E889-D569-D019B0FB9AE3}"/>
                </a:ext>
              </a:extLst>
            </p:cNvPr>
            <p:cNvSpPr txBox="1"/>
            <p:nvPr/>
          </p:nvSpPr>
          <p:spPr>
            <a:xfrm>
              <a:off x="591230" y="9707070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Tombol opsi</a:t>
              </a:r>
            </a:p>
          </p:txBody>
        </p:sp>
      </p:grpSp>
      <p:sp>
        <p:nvSpPr>
          <p:cNvPr id="95" name="Persegi Panjang 94">
            <a:extLst>
              <a:ext uri="{FF2B5EF4-FFF2-40B4-BE49-F238E27FC236}">
                <a16:creationId xmlns:a16="http://schemas.microsoft.com/office/drawing/2014/main" id="{942F8C53-BE30-7720-D119-20EA0A508422}"/>
              </a:ext>
            </a:extLst>
          </p:cNvPr>
          <p:cNvSpPr/>
          <p:nvPr/>
        </p:nvSpPr>
        <p:spPr>
          <a:xfrm>
            <a:off x="7908330" y="265942"/>
            <a:ext cx="232474" cy="366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Persegi Panjang: Sudut Lengkung 95">
            <a:hlinkClick r:id="rId15" action="ppaction://hlinksldjump"/>
            <a:extLst>
              <a:ext uri="{FF2B5EF4-FFF2-40B4-BE49-F238E27FC236}">
                <a16:creationId xmlns:a16="http://schemas.microsoft.com/office/drawing/2014/main" id="{D958E49D-FC1A-4740-AFE6-05ACB25086BB}"/>
              </a:ext>
            </a:extLst>
          </p:cNvPr>
          <p:cNvSpPr/>
          <p:nvPr/>
        </p:nvSpPr>
        <p:spPr>
          <a:xfrm rot="16200000">
            <a:off x="7410549" y="5800006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Setengah Bingkai 96">
            <a:extLst>
              <a:ext uri="{FF2B5EF4-FFF2-40B4-BE49-F238E27FC236}">
                <a16:creationId xmlns:a16="http://schemas.microsoft.com/office/drawing/2014/main" id="{3204056F-DD30-A3A5-FFF5-1DC99E90EC1B}"/>
              </a:ext>
            </a:extLst>
          </p:cNvPr>
          <p:cNvSpPr/>
          <p:nvPr/>
        </p:nvSpPr>
        <p:spPr>
          <a:xfrm rot="13524268">
            <a:off x="7533186" y="5863531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ersegi Panjang: Sudut Lengkung 2">
            <a:hlinkClick r:id="rId16" action="ppaction://hlinksldjump"/>
            <a:extLst>
              <a:ext uri="{FF2B5EF4-FFF2-40B4-BE49-F238E27FC236}">
                <a16:creationId xmlns:a16="http://schemas.microsoft.com/office/drawing/2014/main" id="{6C5DB177-16BB-ACF1-EE13-B71BB52600D8}"/>
              </a:ext>
            </a:extLst>
          </p:cNvPr>
          <p:cNvSpPr/>
          <p:nvPr/>
        </p:nvSpPr>
        <p:spPr>
          <a:xfrm>
            <a:off x="8470232" y="2721442"/>
            <a:ext cx="3397717" cy="64633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Petunjuk</a:t>
            </a:r>
          </a:p>
        </p:txBody>
      </p:sp>
      <p:sp>
        <p:nvSpPr>
          <p:cNvPr id="7" name="Persegi Panjang: Sudut Lengkung 4">
            <a:hlinkClick r:id="rId17" action="ppaction://hlinksldjump"/>
            <a:extLst>
              <a:ext uri="{FF2B5EF4-FFF2-40B4-BE49-F238E27FC236}">
                <a16:creationId xmlns:a16="http://schemas.microsoft.com/office/drawing/2014/main" id="{39F812AE-77CB-954E-B745-072B42E10BBE}"/>
              </a:ext>
            </a:extLst>
          </p:cNvPr>
          <p:cNvSpPr/>
          <p:nvPr/>
        </p:nvSpPr>
        <p:spPr>
          <a:xfrm>
            <a:off x="8470232" y="3931132"/>
            <a:ext cx="3397717" cy="646331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Profil </a:t>
            </a:r>
          </a:p>
        </p:txBody>
      </p:sp>
      <p:sp>
        <p:nvSpPr>
          <p:cNvPr id="9" name="Persegi Panjang: Sudut Lengkung 5">
            <a:hlinkClick r:id="rId18" action="ppaction://hlinksldjump"/>
            <a:extLst>
              <a:ext uri="{FF2B5EF4-FFF2-40B4-BE49-F238E27FC236}">
                <a16:creationId xmlns:a16="http://schemas.microsoft.com/office/drawing/2014/main" id="{35F5681B-5F53-01CB-A39D-45522304EB9D}"/>
              </a:ext>
            </a:extLst>
          </p:cNvPr>
          <p:cNvSpPr/>
          <p:nvPr/>
        </p:nvSpPr>
        <p:spPr>
          <a:xfrm>
            <a:off x="8470233" y="5179092"/>
            <a:ext cx="3397716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Tujuan</a:t>
            </a:r>
          </a:p>
        </p:txBody>
      </p:sp>
      <p:sp>
        <p:nvSpPr>
          <p:cNvPr id="10" name="Persegi Panjang: Sudut Lengkung 8">
            <a:hlinkClick r:id="rId9" action="ppaction://hlinksldjump"/>
            <a:extLst>
              <a:ext uri="{FF2B5EF4-FFF2-40B4-BE49-F238E27FC236}">
                <a16:creationId xmlns:a16="http://schemas.microsoft.com/office/drawing/2014/main" id="{7C67BFC6-273F-49B4-D0E3-C33203C9C7DE}"/>
              </a:ext>
            </a:extLst>
          </p:cNvPr>
          <p:cNvSpPr/>
          <p:nvPr/>
        </p:nvSpPr>
        <p:spPr>
          <a:xfrm>
            <a:off x="8470232" y="1565877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0EE03-4DD1-5195-1C66-AB4FADA15E3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89087" y="1585011"/>
            <a:ext cx="913268" cy="608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6D1E7D-DE7B-56F1-D636-A551813A805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8052" y1="42065" x2="48052" y2="42065"/>
                        <a14:foregroundMark x1="53247" y1="69521" x2="53247" y2="6952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232" y="2625869"/>
            <a:ext cx="894657" cy="7687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DB941-D3EF-C0CA-1BA9-9EAC992AE574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722" b="93056" l="9934" r="89735">
                        <a14:foregroundMark x1="40066" y1="36806" x2="40066" y2="36806"/>
                        <a14:foregroundMark x1="51987" y1="93056" x2="51987" y2="930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005" y="3958013"/>
            <a:ext cx="609432" cy="5811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ABFC61-4CF6-4A3C-BD9E-17E28FB9FE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5952" b="57548" l="45062" r="56674">
                        <a14:foregroundMark x1="55365" y1="46759" x2="55365" y2="4675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3611" t="33253" r="41874" b="39753"/>
          <a:stretch/>
        </p:blipFill>
        <p:spPr>
          <a:xfrm>
            <a:off x="8741005" y="5156376"/>
            <a:ext cx="621401" cy="65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10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89F45830-1B72-24F9-EFE4-C049DC7BC95F}"/>
              </a:ext>
            </a:extLst>
          </p:cNvPr>
          <p:cNvSpPr/>
          <p:nvPr/>
        </p:nvSpPr>
        <p:spPr>
          <a:xfrm>
            <a:off x="447822" y="856527"/>
            <a:ext cx="7030258" cy="5163273"/>
          </a:xfrm>
          <a:prstGeom prst="roundRect">
            <a:avLst>
              <a:gd name="adj" fmla="val 9600"/>
            </a:avLst>
          </a:prstGeom>
          <a:solidFill>
            <a:srgbClr val="767171">
              <a:alpha val="86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4325C2B9-FA81-378C-BC02-C12DF7999DB3}"/>
              </a:ext>
            </a:extLst>
          </p:cNvPr>
          <p:cNvSpPr txBox="1"/>
          <p:nvPr/>
        </p:nvSpPr>
        <p:spPr>
          <a:xfrm>
            <a:off x="1071867" y="1492049"/>
            <a:ext cx="61036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chemeClr val="bg1"/>
                </a:solidFill>
                <a:latin typeface="+mj-lt"/>
              </a:rPr>
              <a:t>Menjelaskan fungsi ekstensi </a:t>
            </a:r>
            <a:r>
              <a:rPr lang="id-ID" sz="2800" dirty="0" err="1">
                <a:solidFill>
                  <a:schemeClr val="bg1"/>
                </a:solidFill>
                <a:latin typeface="+mj-lt"/>
              </a:rPr>
              <a:t>file</a:t>
            </a:r>
            <a:endParaRPr lang="id-ID" sz="28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chemeClr val="bg1"/>
                </a:solidFill>
                <a:latin typeface="+mj-lt"/>
              </a:rPr>
              <a:t>Menjelaskan pembeda untuk </a:t>
            </a:r>
            <a:r>
              <a:rPr lang="id-ID" sz="2800" dirty="0" err="1">
                <a:solidFill>
                  <a:schemeClr val="bg1"/>
                </a:solidFill>
                <a:latin typeface="+mj-lt"/>
              </a:rPr>
              <a:t>file</a:t>
            </a:r>
            <a:r>
              <a:rPr lang="id-ID" sz="2800" dirty="0">
                <a:solidFill>
                  <a:schemeClr val="bg1"/>
                </a:solidFill>
                <a:latin typeface="+mj-lt"/>
              </a:rPr>
              <a:t> yang memuat visual, audio, teks, atau gabungannya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chemeClr val="bg1"/>
                </a:solidFill>
                <a:latin typeface="+mj-lt"/>
              </a:rPr>
              <a:t>Menjelaskan program dan aplikasi yang menggunakan ekstensi </a:t>
            </a:r>
            <a:r>
              <a:rPr lang="id-ID" sz="2800" dirty="0" err="1">
                <a:solidFill>
                  <a:schemeClr val="bg1"/>
                </a:solidFill>
                <a:latin typeface="+mj-lt"/>
              </a:rPr>
              <a:t>file</a:t>
            </a:r>
            <a:r>
              <a:rPr lang="id-ID" sz="2800" dirty="0">
                <a:solidFill>
                  <a:schemeClr val="bg1"/>
                </a:solidFill>
                <a:latin typeface="+mj-lt"/>
              </a:rPr>
              <a:t> tertentu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chemeClr val="bg1"/>
                </a:solidFill>
                <a:latin typeface="+mj-lt"/>
              </a:rPr>
              <a:t>Menjelaskan kualitas dan akses dari ekstensi </a:t>
            </a:r>
            <a:r>
              <a:rPr lang="id-ID" sz="2800" dirty="0" err="1">
                <a:solidFill>
                  <a:schemeClr val="bg1"/>
                </a:solidFill>
                <a:latin typeface="+mj-lt"/>
              </a:rPr>
              <a:t>file</a:t>
            </a:r>
            <a:endParaRPr lang="id-ID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CB4EF6DA-7E51-49F6-8E2D-690970D46EEC}"/>
              </a:ext>
            </a:extLst>
          </p:cNvPr>
          <p:cNvSpPr txBox="1"/>
          <p:nvPr/>
        </p:nvSpPr>
        <p:spPr>
          <a:xfrm>
            <a:off x="9208970" y="856527"/>
            <a:ext cx="21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</a:p>
        </p:txBody>
      </p:sp>
      <p:sp>
        <p:nvSpPr>
          <p:cNvPr id="2" name="Persegi Panjang: Sudut Lengkung 2">
            <a:hlinkClick r:id="rId5" action="ppaction://hlinksldjump"/>
            <a:extLst>
              <a:ext uri="{FF2B5EF4-FFF2-40B4-BE49-F238E27FC236}">
                <a16:creationId xmlns:a16="http://schemas.microsoft.com/office/drawing/2014/main" id="{A08FBB7D-AFAE-1782-C884-93F60F0622E4}"/>
              </a:ext>
            </a:extLst>
          </p:cNvPr>
          <p:cNvSpPr/>
          <p:nvPr/>
        </p:nvSpPr>
        <p:spPr>
          <a:xfrm>
            <a:off x="8470232" y="2721442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Petunjuk</a:t>
            </a:r>
          </a:p>
        </p:txBody>
      </p:sp>
      <p:sp>
        <p:nvSpPr>
          <p:cNvPr id="10" name="Persegi Panjang: Sudut Lengkung 4">
            <a:hlinkClick r:id="rId6" action="ppaction://hlinksldjump"/>
            <a:extLst>
              <a:ext uri="{FF2B5EF4-FFF2-40B4-BE49-F238E27FC236}">
                <a16:creationId xmlns:a16="http://schemas.microsoft.com/office/drawing/2014/main" id="{9786BAFD-3AF0-B14A-38CE-1B980A7E7E31}"/>
              </a:ext>
            </a:extLst>
          </p:cNvPr>
          <p:cNvSpPr/>
          <p:nvPr/>
        </p:nvSpPr>
        <p:spPr>
          <a:xfrm>
            <a:off x="8470232" y="3931132"/>
            <a:ext cx="3397717" cy="646331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Profil </a:t>
            </a:r>
          </a:p>
        </p:txBody>
      </p:sp>
      <p:sp>
        <p:nvSpPr>
          <p:cNvPr id="11" name="Persegi Panjang: Sudut Lengkung 5">
            <a:hlinkClick r:id="rId7" action="ppaction://hlinksldjump"/>
            <a:extLst>
              <a:ext uri="{FF2B5EF4-FFF2-40B4-BE49-F238E27FC236}">
                <a16:creationId xmlns:a16="http://schemas.microsoft.com/office/drawing/2014/main" id="{1131343E-EBFD-DFF6-609B-B54F941866AF}"/>
              </a:ext>
            </a:extLst>
          </p:cNvPr>
          <p:cNvSpPr/>
          <p:nvPr/>
        </p:nvSpPr>
        <p:spPr>
          <a:xfrm>
            <a:off x="8470233" y="5179092"/>
            <a:ext cx="3397716" cy="64633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Tujuan</a:t>
            </a:r>
          </a:p>
        </p:txBody>
      </p:sp>
      <p:sp>
        <p:nvSpPr>
          <p:cNvPr id="15" name="Persegi Panjang: Sudut Lengkung 8">
            <a:hlinkClick r:id="rId8" action="ppaction://hlinksldjump"/>
            <a:extLst>
              <a:ext uri="{FF2B5EF4-FFF2-40B4-BE49-F238E27FC236}">
                <a16:creationId xmlns:a16="http://schemas.microsoft.com/office/drawing/2014/main" id="{01CA1DE6-69BC-08E8-6F5A-6AAADD5D9DBA}"/>
              </a:ext>
            </a:extLst>
          </p:cNvPr>
          <p:cNvSpPr/>
          <p:nvPr/>
        </p:nvSpPr>
        <p:spPr>
          <a:xfrm>
            <a:off x="8470232" y="1565877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0EF0BC-ED9E-97E1-F7DF-815050F5B5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89087" y="1585011"/>
            <a:ext cx="913268" cy="608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87FCB1-D63A-FD60-6CDF-44E28247F71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8052" y1="42065" x2="48052" y2="42065"/>
                        <a14:foregroundMark x1="53247" y1="69521" x2="53247" y2="6952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232" y="2625869"/>
            <a:ext cx="894657" cy="768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7A73DA-115B-425A-D9B5-479404246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22" b="93056" l="9934" r="89735">
                        <a14:foregroundMark x1="40066" y1="36806" x2="40066" y2="36806"/>
                        <a14:foregroundMark x1="51987" y1="93056" x2="51987" y2="930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005" y="3958013"/>
            <a:ext cx="609432" cy="581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25AB52-161F-BF88-ECA5-8879A6E4779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952" b="57548" l="45062" r="56674">
                        <a14:foregroundMark x1="55365" y1="46759" x2="55365" y2="4675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3611" t="33253" r="41874" b="39753"/>
          <a:stretch/>
        </p:blipFill>
        <p:spPr>
          <a:xfrm>
            <a:off x="8741005" y="5156376"/>
            <a:ext cx="621401" cy="65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5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A14906A6-5FF2-5BBD-7918-016EC23DFF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E37B87CC-0FA7-5C4C-82BD-4A141503C47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E38BDF65-D500-68DD-073E-DEF8870535EF}"/>
              </a:ext>
            </a:extLst>
          </p:cNvPr>
          <p:cNvSpPr txBox="1"/>
          <p:nvPr/>
        </p:nvSpPr>
        <p:spPr>
          <a:xfrm>
            <a:off x="731520" y="35052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1FDB19CF-0CC0-EAE0-69FA-2E1C52FE3A6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23E072CD-5412-6FE9-2E3D-051AF5BFB559}"/>
              </a:ext>
            </a:extLst>
          </p:cNvPr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03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2710543" y="0"/>
            <a:ext cx="9481457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6096000" y="2119994"/>
            <a:ext cx="2924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KELUAR</a:t>
            </a:r>
            <a:endParaRPr lang="id-ID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Persegi Panjang: Sudut Lengkung 8">
            <a:hlinkClick r:id="rId5" action="ppaction://hlinksldjump"/>
            <a:extLst>
              <a:ext uri="{FF2B5EF4-FFF2-40B4-BE49-F238E27FC236}">
                <a16:creationId xmlns:a16="http://schemas.microsoft.com/office/drawing/2014/main" id="{C4BB715C-8FCD-5D28-8B89-3849953351F2}"/>
              </a:ext>
            </a:extLst>
          </p:cNvPr>
          <p:cNvSpPr/>
          <p:nvPr/>
        </p:nvSpPr>
        <p:spPr>
          <a:xfrm>
            <a:off x="8019429" y="3391270"/>
            <a:ext cx="2924055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TIDAK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5" name="Persegi Panjang: Sudut Lengkung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810F217-828F-E402-D5EE-E0685F6CEFB8}"/>
              </a:ext>
            </a:extLst>
          </p:cNvPr>
          <p:cNvSpPr/>
          <p:nvPr/>
        </p:nvSpPr>
        <p:spPr>
          <a:xfrm>
            <a:off x="3902959" y="3383789"/>
            <a:ext cx="2924055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YA</a:t>
            </a:r>
            <a:endParaRPr lang="id-ID" sz="3200" dirty="0">
              <a:latin typeface="Fira Sans Thin" panose="020B03030500000200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25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2301240" y="0"/>
            <a:ext cx="989076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192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VIDEO</a:t>
            </a:r>
          </a:p>
        </p:txBody>
      </p:sp>
      <p:sp>
        <p:nvSpPr>
          <p:cNvPr id="19" name="Persegi Panjang: Sudut Lengkung 18">
            <a:extLst>
              <a:ext uri="{FF2B5EF4-FFF2-40B4-BE49-F238E27FC236}">
                <a16:creationId xmlns:a16="http://schemas.microsoft.com/office/drawing/2014/main" id="{199AFDD8-51BB-3B7C-99D2-F7BF541EE498}"/>
              </a:ext>
            </a:extLst>
          </p:cNvPr>
          <p:cNvSpPr/>
          <p:nvPr/>
        </p:nvSpPr>
        <p:spPr>
          <a:xfrm>
            <a:off x="8536251" y="1616053"/>
            <a:ext cx="3104642" cy="1493520"/>
          </a:xfrm>
          <a:prstGeom prst="roundRect">
            <a:avLst>
              <a:gd name="adj" fmla="val 13555"/>
            </a:avLst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3200" dirty="0"/>
              <a:t>EKSTENSI FILE - INFORMATIKA KELAS 9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3" name="Persegi Panjang: Sudut Lengkung 2">
            <a:hlinkClick r:id="rId8" action="ppaction://hlinksldjump"/>
            <a:extLst>
              <a:ext uri="{FF2B5EF4-FFF2-40B4-BE49-F238E27FC236}">
                <a16:creationId xmlns:a16="http://schemas.microsoft.com/office/drawing/2014/main" id="{6DC2FA8A-E732-1EBC-9CC1-F35B61C79EBB}"/>
              </a:ext>
            </a:extLst>
          </p:cNvPr>
          <p:cNvSpPr/>
          <p:nvPr/>
        </p:nvSpPr>
        <p:spPr>
          <a:xfrm>
            <a:off x="8536251" y="5241947"/>
            <a:ext cx="301434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sp>
        <p:nvSpPr>
          <p:cNvPr id="2" name="Persegi Panjang: Sudut Lengkung 18">
            <a:extLst>
              <a:ext uri="{FF2B5EF4-FFF2-40B4-BE49-F238E27FC236}">
                <a16:creationId xmlns:a16="http://schemas.microsoft.com/office/drawing/2014/main" id="{D79309F5-3522-CF44-D933-A809233C4342}"/>
              </a:ext>
            </a:extLst>
          </p:cNvPr>
          <p:cNvSpPr/>
          <p:nvPr/>
        </p:nvSpPr>
        <p:spPr>
          <a:xfrm>
            <a:off x="8542462" y="3374939"/>
            <a:ext cx="3104642" cy="1493520"/>
          </a:xfrm>
          <a:prstGeom prst="roundRect">
            <a:avLst>
              <a:gd name="adj" fmla="val 13555"/>
            </a:avLst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3200" dirty="0"/>
              <a:t>CS BASIC: FILE EXTENSIONS 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CA7562-60BC-3C5F-EEF0-B5B24588791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72276" y="1014007"/>
            <a:ext cx="7845083" cy="4829986"/>
            <a:chOff x="1524000" y="857250"/>
            <a:chExt cx="9144000" cy="5143500"/>
          </a:xfrm>
        </p:grpSpPr>
        <p:pic>
          <p:nvPicPr>
            <p:cNvPr id="4" name="68GD6oiqLL0289165375" title="CS Basics: File extensions">
              <a:hlinkClick r:id="" action="ppaction://media"/>
              <a:extLst>
                <a:ext uri="{FF2B5EF4-FFF2-40B4-BE49-F238E27FC236}">
                  <a16:creationId xmlns:a16="http://schemas.microsoft.com/office/drawing/2014/main" id="{DD474585-B4DF-9EC2-D592-454D4FCC5190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524000" y="857250"/>
              <a:ext cx="9103540" cy="5143500"/>
            </a:xfrm>
            <a:prstGeom prst="rect">
              <a:avLst/>
            </a:prstGeom>
          </p:spPr>
        </p:pic>
        <p:pic>
          <p:nvPicPr>
            <p:cNvPr id="6" name="68GD6oiqLL0289165375_pic">
              <a:extLst>
                <a:ext uri="{FF2B5EF4-FFF2-40B4-BE49-F238E27FC236}">
                  <a16:creationId xmlns:a16="http://schemas.microsoft.com/office/drawing/2014/main" id="{6D1568BD-73E7-911F-8F22-09F15B3C4DAD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857250"/>
              <a:ext cx="9144000" cy="51435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322C-3CF0-56CA-9122-23EF3461B44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36251" y="5241947"/>
            <a:ext cx="913268" cy="60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7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D920EBBE-EBB3-20E8-0846-388DD3192086}"/>
              </a:ext>
            </a:extLst>
          </p:cNvPr>
          <p:cNvSpPr/>
          <p:nvPr/>
        </p:nvSpPr>
        <p:spPr>
          <a:xfrm>
            <a:off x="0" y="0"/>
            <a:ext cx="8193643" cy="6992815"/>
          </a:xfrm>
          <a:prstGeom prst="rect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21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BA679256-A89A-F02C-D23C-5BDCC1A71227}"/>
              </a:ext>
            </a:extLst>
          </p:cNvPr>
          <p:cNvSpPr txBox="1"/>
          <p:nvPr/>
        </p:nvSpPr>
        <p:spPr>
          <a:xfrm>
            <a:off x="6426546" y="2556100"/>
            <a:ext cx="155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Ink Free" panose="03080402000500000000" pitchFamily="66" charset="0"/>
              </a:rPr>
              <a:t>Video pembelajaran</a:t>
            </a:r>
          </a:p>
        </p:txBody>
      </p:sp>
      <p:grpSp>
        <p:nvGrpSpPr>
          <p:cNvPr id="93" name="Grup 92">
            <a:extLst>
              <a:ext uri="{FF2B5EF4-FFF2-40B4-BE49-F238E27FC236}">
                <a16:creationId xmlns:a16="http://schemas.microsoft.com/office/drawing/2014/main" id="{D89959BF-AD50-E672-21BD-F3733D95C023}"/>
              </a:ext>
            </a:extLst>
          </p:cNvPr>
          <p:cNvGrpSpPr/>
          <p:nvPr/>
        </p:nvGrpSpPr>
        <p:grpSpPr>
          <a:xfrm>
            <a:off x="398072" y="-4573083"/>
            <a:ext cx="6948848" cy="9752175"/>
            <a:chOff x="591230" y="324227"/>
            <a:chExt cx="6948848" cy="975217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" name="Zoom Slide 3">
                  <a:extLst>
                    <a:ext uri="{FF2B5EF4-FFF2-40B4-BE49-F238E27FC236}">
                      <a16:creationId xmlns:a16="http://schemas.microsoft.com/office/drawing/2014/main" id="{52CA3BB1-D852-847A-D33B-7D2B82EAEC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74572" y="693559"/>
                <a:ext cx="4402712" cy="2476525"/>
              </p:xfrm>
              <a:graphic>
                <a:graphicData uri="http://schemas.microsoft.com/office/powerpoint/2016/slidezoom">
                  <pslz:sldZm>
                    <pslz:sldZmObj sldId="257" cId="2525880882">
                      <pslz:zmPr id="{8637AF00-13A5-42D9-A72E-0AA26BED1A5A}" returnToParent="0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02712" cy="2476525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" name="Zoom Slide 3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52CA3BB1-D852-847A-D33B-7D2B82EAEC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1414" y="-4203751"/>
                  <a:ext cx="4402712" cy="24765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6" name="Kotak Teks 5">
              <a:extLst>
                <a:ext uri="{FF2B5EF4-FFF2-40B4-BE49-F238E27FC236}">
                  <a16:creationId xmlns:a16="http://schemas.microsoft.com/office/drawing/2014/main" id="{9D5209F5-5AA6-94E2-F7C1-1C4C38770A35}"/>
                </a:ext>
              </a:extLst>
            </p:cNvPr>
            <p:cNvSpPr txBox="1"/>
            <p:nvPr/>
          </p:nvSpPr>
          <p:spPr>
            <a:xfrm>
              <a:off x="1474572" y="324227"/>
              <a:ext cx="141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MENU</a:t>
              </a:r>
            </a:p>
          </p:txBody>
        </p:sp>
        <p:cxnSp>
          <p:nvCxnSpPr>
            <p:cNvPr id="8" name="Konektor: Melengkung 7">
              <a:extLst>
                <a:ext uri="{FF2B5EF4-FFF2-40B4-BE49-F238E27FC236}">
                  <a16:creationId xmlns:a16="http://schemas.microsoft.com/office/drawing/2014/main" id="{02FAB8D0-6739-CF8F-627F-EA5798E196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00477" y="872064"/>
              <a:ext cx="671413" cy="53329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Kotak Teks 25">
              <a:extLst>
                <a:ext uri="{FF2B5EF4-FFF2-40B4-BE49-F238E27FC236}">
                  <a16:creationId xmlns:a16="http://schemas.microsoft.com/office/drawing/2014/main" id="{D093061E-C368-7611-6018-014840CAB960}"/>
                </a:ext>
              </a:extLst>
            </p:cNvPr>
            <p:cNvSpPr txBox="1"/>
            <p:nvPr/>
          </p:nvSpPr>
          <p:spPr>
            <a:xfrm>
              <a:off x="6306208" y="606952"/>
              <a:ext cx="1233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Masuk ke materi</a:t>
              </a:r>
            </a:p>
          </p:txBody>
        </p:sp>
        <p:cxnSp>
          <p:nvCxnSpPr>
            <p:cNvPr id="27" name="Konektor: Melengkung 26">
              <a:extLst>
                <a:ext uri="{FF2B5EF4-FFF2-40B4-BE49-F238E27FC236}">
                  <a16:creationId xmlns:a16="http://schemas.microsoft.com/office/drawing/2014/main" id="{B2B53A61-15A7-C30B-D503-8036117E07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00480" y="1728462"/>
              <a:ext cx="524656" cy="19832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1D4F7BFB-3BCC-EBDA-3885-1CA84F2BD920}"/>
                </a:ext>
              </a:extLst>
            </p:cNvPr>
            <p:cNvSpPr txBox="1"/>
            <p:nvPr/>
          </p:nvSpPr>
          <p:spPr>
            <a:xfrm>
              <a:off x="6137708" y="1458959"/>
              <a:ext cx="1233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Latihan soal</a:t>
              </a:r>
            </a:p>
          </p:txBody>
        </p:sp>
        <p:cxnSp>
          <p:nvCxnSpPr>
            <p:cNvPr id="34" name="Konektor: Melengkung 33">
              <a:extLst>
                <a:ext uri="{FF2B5EF4-FFF2-40B4-BE49-F238E27FC236}">
                  <a16:creationId xmlns:a16="http://schemas.microsoft.com/office/drawing/2014/main" id="{10ABB17D-6837-BF03-25DA-849F249D01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6861" y="2078864"/>
              <a:ext cx="566974" cy="52142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Konektor: Melengkung 37">
              <a:extLst>
                <a:ext uri="{FF2B5EF4-FFF2-40B4-BE49-F238E27FC236}">
                  <a16:creationId xmlns:a16="http://schemas.microsoft.com/office/drawing/2014/main" id="{12A272E1-3FE7-0E85-C77D-1D44899B350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94283" y="2579122"/>
              <a:ext cx="440619" cy="22611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Kotak Teks 44">
              <a:extLst>
                <a:ext uri="{FF2B5EF4-FFF2-40B4-BE49-F238E27FC236}">
                  <a16:creationId xmlns:a16="http://schemas.microsoft.com/office/drawing/2014/main" id="{32A9D237-CE42-A521-B3FE-285E82C02E58}"/>
                </a:ext>
              </a:extLst>
            </p:cNvPr>
            <p:cNvSpPr txBox="1"/>
            <p:nvPr/>
          </p:nvSpPr>
          <p:spPr>
            <a:xfrm>
              <a:off x="4325425" y="2848226"/>
              <a:ext cx="15518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Berisi petunjuk profil </a:t>
              </a:r>
              <a:r>
                <a:rPr lang="id-ID" dirty="0" err="1">
                  <a:solidFill>
                    <a:schemeClr val="bg1"/>
                  </a:solidFill>
                  <a:latin typeface="Ink Free" panose="03080402000500000000" pitchFamily="66" charset="0"/>
                </a:rPr>
                <a:t>derta</a:t>
              </a:r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 tujuan</a:t>
              </a:r>
            </a:p>
          </p:txBody>
        </p:sp>
        <p:cxnSp>
          <p:nvCxnSpPr>
            <p:cNvPr id="46" name="Konektor: Melengkung 45">
              <a:extLst>
                <a:ext uri="{FF2B5EF4-FFF2-40B4-BE49-F238E27FC236}">
                  <a16:creationId xmlns:a16="http://schemas.microsoft.com/office/drawing/2014/main" id="{4BE41A6D-E486-E2D2-084C-E668A4D9C32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41960" y="3000361"/>
              <a:ext cx="628814" cy="5485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471FEB9A-CC70-7BE3-6833-92A69EBB478F}"/>
                </a:ext>
              </a:extLst>
            </p:cNvPr>
            <p:cNvSpPr txBox="1"/>
            <p:nvPr/>
          </p:nvSpPr>
          <p:spPr>
            <a:xfrm>
              <a:off x="5909517" y="3348838"/>
              <a:ext cx="1551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Keluar aplikasi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Zoom Slide 53">
                  <a:extLst>
                    <a:ext uri="{FF2B5EF4-FFF2-40B4-BE49-F238E27FC236}">
                      <a16:creationId xmlns:a16="http://schemas.microsoft.com/office/drawing/2014/main" id="{287C762E-1A07-CAA7-3FD2-9B32FB60C06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83176" y="4000454"/>
                <a:ext cx="4402712" cy="2476526"/>
              </p:xfrm>
              <a:graphic>
                <a:graphicData uri="http://schemas.microsoft.com/office/powerpoint/2016/slidezoom">
                  <pslz:sldZm>
                    <pslz:sldZmObj sldId="262" cId="1420239669">
                      <pslz:zmPr id="{3E66D1CE-0E03-4B35-90CD-EE6BF3E2B7E9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02712" cy="247652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Zoom Slide 5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287C762E-1A07-CAA7-3FD2-9B32FB60C06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0018" y="-896856"/>
                  <a:ext cx="4402712" cy="247652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cxnSp>
          <p:nvCxnSpPr>
            <p:cNvPr id="56" name="Konektor Panah Lurus 55">
              <a:extLst>
                <a:ext uri="{FF2B5EF4-FFF2-40B4-BE49-F238E27FC236}">
                  <a16:creationId xmlns:a16="http://schemas.microsoft.com/office/drawing/2014/main" id="{2E577D72-201A-559A-53E1-31FDCF059E9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47" y="4254297"/>
              <a:ext cx="3729853" cy="5607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Konektor Panah Lurus 57">
              <a:extLst>
                <a:ext uri="{FF2B5EF4-FFF2-40B4-BE49-F238E27FC236}">
                  <a16:creationId xmlns:a16="http://schemas.microsoft.com/office/drawing/2014/main" id="{FCEA187F-94A6-286A-3A92-1AE8193D4B71}"/>
                </a:ext>
              </a:extLst>
            </p:cNvPr>
            <p:cNvCxnSpPr>
              <a:cxnSpLocks/>
            </p:cNvCxnSpPr>
            <p:nvPr/>
          </p:nvCxnSpPr>
          <p:spPr>
            <a:xfrm>
              <a:off x="2401357" y="4832566"/>
              <a:ext cx="3723779" cy="31858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Konektor Panah Lurus 59">
              <a:extLst>
                <a:ext uri="{FF2B5EF4-FFF2-40B4-BE49-F238E27FC236}">
                  <a16:creationId xmlns:a16="http://schemas.microsoft.com/office/drawing/2014/main" id="{8C6685CA-102B-C615-580F-4498DA3DEE4B}"/>
                </a:ext>
              </a:extLst>
            </p:cNvPr>
            <p:cNvCxnSpPr>
              <a:cxnSpLocks/>
            </p:cNvCxnSpPr>
            <p:nvPr/>
          </p:nvCxnSpPr>
          <p:spPr>
            <a:xfrm>
              <a:off x="2401357" y="5423625"/>
              <a:ext cx="3705272" cy="513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Konektor Panah Lurus 61">
              <a:extLst>
                <a:ext uri="{FF2B5EF4-FFF2-40B4-BE49-F238E27FC236}">
                  <a16:creationId xmlns:a16="http://schemas.microsoft.com/office/drawing/2014/main" id="{80F3B94D-E8D8-CAFD-3E57-2F84D9BC33B3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2449420" y="5741954"/>
              <a:ext cx="3646580" cy="6964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Konektor Panah Lurus 63">
              <a:extLst>
                <a:ext uri="{FF2B5EF4-FFF2-40B4-BE49-F238E27FC236}">
                  <a16:creationId xmlns:a16="http://schemas.microsoft.com/office/drawing/2014/main" id="{BC7E83B4-0AFA-91A0-FF43-B90131B56940}"/>
                </a:ext>
              </a:extLst>
            </p:cNvPr>
            <p:cNvCxnSpPr>
              <a:cxnSpLocks/>
            </p:cNvCxnSpPr>
            <p:nvPr/>
          </p:nvCxnSpPr>
          <p:spPr>
            <a:xfrm>
              <a:off x="2449420" y="6106897"/>
              <a:ext cx="3657209" cy="324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Kotak Teks 65">
              <a:extLst>
                <a:ext uri="{FF2B5EF4-FFF2-40B4-BE49-F238E27FC236}">
                  <a16:creationId xmlns:a16="http://schemas.microsoft.com/office/drawing/2014/main" id="{4B517D6F-C778-AF4F-A67C-7AE8407CC49E}"/>
                </a:ext>
              </a:extLst>
            </p:cNvPr>
            <p:cNvSpPr txBox="1"/>
            <p:nvPr/>
          </p:nvSpPr>
          <p:spPr>
            <a:xfrm>
              <a:off x="857951" y="4047178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</a:t>
              </a:r>
              <a:r>
                <a:rPr lang="id-ID" dirty="0" err="1">
                  <a:solidFill>
                    <a:schemeClr val="bg1"/>
                  </a:solidFill>
                  <a:latin typeface="Ink Free" panose="03080402000500000000" pitchFamily="66" charset="0"/>
                </a:rPr>
                <a:t>image</a:t>
              </a:r>
              <a:endParaRPr lang="id-ID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  <p:sp>
          <p:nvSpPr>
            <p:cNvPr id="67" name="Kotak Teks 66">
              <a:extLst>
                <a:ext uri="{FF2B5EF4-FFF2-40B4-BE49-F238E27FC236}">
                  <a16:creationId xmlns:a16="http://schemas.microsoft.com/office/drawing/2014/main" id="{87AB3170-9FA7-A4CB-9C8C-9F351DF884C0}"/>
                </a:ext>
              </a:extLst>
            </p:cNvPr>
            <p:cNvSpPr txBox="1"/>
            <p:nvPr/>
          </p:nvSpPr>
          <p:spPr>
            <a:xfrm>
              <a:off x="857951" y="4630402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audio</a:t>
              </a:r>
            </a:p>
          </p:txBody>
        </p:sp>
        <p:sp>
          <p:nvSpPr>
            <p:cNvPr id="68" name="Kotak Teks 67">
              <a:extLst>
                <a:ext uri="{FF2B5EF4-FFF2-40B4-BE49-F238E27FC236}">
                  <a16:creationId xmlns:a16="http://schemas.microsoft.com/office/drawing/2014/main" id="{9EB86ECB-4A73-FC3D-FE9E-D3894CD12D16}"/>
                </a:ext>
              </a:extLst>
            </p:cNvPr>
            <p:cNvSpPr txBox="1"/>
            <p:nvPr/>
          </p:nvSpPr>
          <p:spPr>
            <a:xfrm>
              <a:off x="849498" y="5179092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video</a:t>
              </a:r>
            </a:p>
          </p:txBody>
        </p:sp>
        <p:sp>
          <p:nvSpPr>
            <p:cNvPr id="69" name="Kotak Teks 68">
              <a:extLst>
                <a:ext uri="{FF2B5EF4-FFF2-40B4-BE49-F238E27FC236}">
                  <a16:creationId xmlns:a16="http://schemas.microsoft.com/office/drawing/2014/main" id="{C055DBEC-3805-6D6E-E59A-B2AA935A627F}"/>
                </a:ext>
              </a:extLst>
            </p:cNvPr>
            <p:cNvSpPr txBox="1"/>
            <p:nvPr/>
          </p:nvSpPr>
          <p:spPr>
            <a:xfrm>
              <a:off x="591230" y="5557288"/>
              <a:ext cx="185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Materi dokumen</a:t>
              </a:r>
            </a:p>
          </p:txBody>
        </p:sp>
        <p:sp>
          <p:nvSpPr>
            <p:cNvPr id="70" name="Kotak Teks 69">
              <a:extLst>
                <a:ext uri="{FF2B5EF4-FFF2-40B4-BE49-F238E27FC236}">
                  <a16:creationId xmlns:a16="http://schemas.microsoft.com/office/drawing/2014/main" id="{0EF7EE7C-E2C6-79A8-0788-99F2288FB2BE}"/>
                </a:ext>
              </a:extLst>
            </p:cNvPr>
            <p:cNvSpPr txBox="1"/>
            <p:nvPr/>
          </p:nvSpPr>
          <p:spPr>
            <a:xfrm>
              <a:off x="686889" y="5928210"/>
              <a:ext cx="2116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Kembali ke menu utama</a:t>
              </a:r>
            </a:p>
          </p:txBody>
        </p:sp>
        <p:grpSp>
          <p:nvGrpSpPr>
            <p:cNvPr id="76" name="Grup 75">
              <a:extLst>
                <a:ext uri="{FF2B5EF4-FFF2-40B4-BE49-F238E27FC236}">
                  <a16:creationId xmlns:a16="http://schemas.microsoft.com/office/drawing/2014/main" id="{C8DEAC49-BF72-030F-45DF-7D68B74D6794}"/>
                </a:ext>
              </a:extLst>
            </p:cNvPr>
            <p:cNvGrpSpPr/>
            <p:nvPr/>
          </p:nvGrpSpPr>
          <p:grpSpPr>
            <a:xfrm>
              <a:off x="2526695" y="7198557"/>
              <a:ext cx="1437141" cy="1309706"/>
              <a:chOff x="2526695" y="7198557"/>
              <a:chExt cx="1437141" cy="1309706"/>
            </a:xfrm>
          </p:grpSpPr>
          <p:sp>
            <p:nvSpPr>
              <p:cNvPr id="74" name="Persegi Panjang: Sudut Lengkung 7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8F9855C-A054-0D99-F2BE-076035E76707}"/>
                  </a:ext>
                </a:extLst>
              </p:cNvPr>
              <p:cNvSpPr/>
              <p:nvPr/>
            </p:nvSpPr>
            <p:spPr>
              <a:xfrm>
                <a:off x="2526695" y="7198557"/>
                <a:ext cx="1437141" cy="1309706"/>
              </a:xfrm>
              <a:prstGeom prst="roundRect">
                <a:avLst/>
              </a:prstGeom>
              <a:solidFill>
                <a:srgbClr val="B9B4B6">
                  <a:alpha val="43000"/>
                </a:srgbClr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Setengah Bingkai 72">
                <a:extLst>
                  <a:ext uri="{FF2B5EF4-FFF2-40B4-BE49-F238E27FC236}">
                    <a16:creationId xmlns:a16="http://schemas.microsoft.com/office/drawing/2014/main" id="{86868071-20BA-980A-B46C-9956CC0EDC7C}"/>
                  </a:ext>
                </a:extLst>
              </p:cNvPr>
              <p:cNvSpPr/>
              <p:nvPr/>
            </p:nvSpPr>
            <p:spPr>
              <a:xfrm rot="8169240">
                <a:off x="2683439" y="7349210"/>
                <a:ext cx="838605" cy="884674"/>
              </a:xfrm>
              <a:prstGeom prst="halfFram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7" name="Konektor: Melengkung 76">
              <a:extLst>
                <a:ext uri="{FF2B5EF4-FFF2-40B4-BE49-F238E27FC236}">
                  <a16:creationId xmlns:a16="http://schemas.microsoft.com/office/drawing/2014/main" id="{36F3E6CD-A135-1117-E9F0-347B489B12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04710" y="7636215"/>
              <a:ext cx="936000" cy="432000"/>
            </a:xfrm>
            <a:prstGeom prst="curvedConnector3">
              <a:avLst>
                <a:gd name="adj1" fmla="val 5568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Kotak Teks 79">
              <a:extLst>
                <a:ext uri="{FF2B5EF4-FFF2-40B4-BE49-F238E27FC236}">
                  <a16:creationId xmlns:a16="http://schemas.microsoft.com/office/drawing/2014/main" id="{9908CA11-BE3A-2F34-265A-EBEA68E44400}"/>
                </a:ext>
              </a:extLst>
            </p:cNvPr>
            <p:cNvSpPr txBox="1"/>
            <p:nvPr/>
          </p:nvSpPr>
          <p:spPr>
            <a:xfrm>
              <a:off x="4801360" y="7308075"/>
              <a:ext cx="1551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Tombol untuk melanjutkan</a:t>
              </a:r>
            </a:p>
          </p:txBody>
        </p:sp>
        <p:sp>
          <p:nvSpPr>
            <p:cNvPr id="81" name="Persegi Panjang: Sudut Lengkung 80">
              <a:extLst>
                <a:ext uri="{FF2B5EF4-FFF2-40B4-BE49-F238E27FC236}">
                  <a16:creationId xmlns:a16="http://schemas.microsoft.com/office/drawing/2014/main" id="{450BB305-E572-E7C2-E31F-23067173BD06}"/>
                </a:ext>
              </a:extLst>
            </p:cNvPr>
            <p:cNvSpPr/>
            <p:nvPr/>
          </p:nvSpPr>
          <p:spPr>
            <a:xfrm>
              <a:off x="3329355" y="8945922"/>
              <a:ext cx="3447738" cy="935462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3200" dirty="0">
                  <a:latin typeface="Fira Sans Thin" panose="020B0303050000020004" pitchFamily="34" charset="0"/>
                </a:rPr>
                <a:t>Menu</a:t>
              </a:r>
            </a:p>
          </p:txBody>
        </p:sp>
        <p:cxnSp>
          <p:nvCxnSpPr>
            <p:cNvPr id="82" name="Konektor: Melengkung 81">
              <a:extLst>
                <a:ext uri="{FF2B5EF4-FFF2-40B4-BE49-F238E27FC236}">
                  <a16:creationId xmlns:a16="http://schemas.microsoft.com/office/drawing/2014/main" id="{01371D93-3B2D-BE3E-6FC5-8BB4BC11A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2923" y="9375895"/>
              <a:ext cx="1683005" cy="4870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Kotak Teks 90">
              <a:extLst>
                <a:ext uri="{FF2B5EF4-FFF2-40B4-BE49-F238E27FC236}">
                  <a16:creationId xmlns:a16="http://schemas.microsoft.com/office/drawing/2014/main" id="{8DB2E1E7-5274-E889-D569-D019B0FB9AE3}"/>
                </a:ext>
              </a:extLst>
            </p:cNvPr>
            <p:cNvSpPr txBox="1"/>
            <p:nvPr/>
          </p:nvSpPr>
          <p:spPr>
            <a:xfrm>
              <a:off x="591230" y="9707070"/>
              <a:ext cx="155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Ink Free" panose="03080402000500000000" pitchFamily="66" charset="0"/>
                </a:rPr>
                <a:t>Tombol opsi</a:t>
              </a:r>
            </a:p>
          </p:txBody>
        </p:sp>
      </p:grpSp>
      <p:sp>
        <p:nvSpPr>
          <p:cNvPr id="3" name="Persegi Panjang 2">
            <a:extLst>
              <a:ext uri="{FF2B5EF4-FFF2-40B4-BE49-F238E27FC236}">
                <a16:creationId xmlns:a16="http://schemas.microsoft.com/office/drawing/2014/main" id="{2AC997FF-C37A-BC30-A6A2-D7A45651854C}"/>
              </a:ext>
            </a:extLst>
          </p:cNvPr>
          <p:cNvSpPr/>
          <p:nvPr/>
        </p:nvSpPr>
        <p:spPr>
          <a:xfrm>
            <a:off x="7865492" y="4048611"/>
            <a:ext cx="225828" cy="2515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ersegi Panjang: Sudut Lengkung 6">
            <a:hlinkClick r:id="rId12" action="ppaction://hlinksldjump"/>
            <a:extLst>
              <a:ext uri="{FF2B5EF4-FFF2-40B4-BE49-F238E27FC236}">
                <a16:creationId xmlns:a16="http://schemas.microsoft.com/office/drawing/2014/main" id="{DAA5F5B0-5475-A306-9A78-D7E47D3F2775}"/>
              </a:ext>
            </a:extLst>
          </p:cNvPr>
          <p:cNvSpPr/>
          <p:nvPr/>
        </p:nvSpPr>
        <p:spPr>
          <a:xfrm rot="5400000">
            <a:off x="7464092" y="488820"/>
            <a:ext cx="485049" cy="523221"/>
          </a:xfrm>
          <a:prstGeom prst="roundRect">
            <a:avLst/>
          </a:prstGeom>
          <a:solidFill>
            <a:srgbClr val="B9B4B6">
              <a:alpha val="43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etengah Bingkai 8">
            <a:extLst>
              <a:ext uri="{FF2B5EF4-FFF2-40B4-BE49-F238E27FC236}">
                <a16:creationId xmlns:a16="http://schemas.microsoft.com/office/drawing/2014/main" id="{A1C0EFD1-9DA0-8EAA-3B94-A9D8FE59A98B}"/>
              </a:ext>
            </a:extLst>
          </p:cNvPr>
          <p:cNvSpPr/>
          <p:nvPr/>
        </p:nvSpPr>
        <p:spPr>
          <a:xfrm rot="2724268">
            <a:off x="7571861" y="687104"/>
            <a:ext cx="261461" cy="264160"/>
          </a:xfrm>
          <a:prstGeom prst="halfFram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" name="Persegi Panjang: Sudut Lengkung 2">
            <a:hlinkClick r:id="rId12" action="ppaction://hlinksldjump"/>
            <a:extLst>
              <a:ext uri="{FF2B5EF4-FFF2-40B4-BE49-F238E27FC236}">
                <a16:creationId xmlns:a16="http://schemas.microsoft.com/office/drawing/2014/main" id="{C8BB6819-0AC5-47A1-78D2-0B973BD2E9AA}"/>
              </a:ext>
            </a:extLst>
          </p:cNvPr>
          <p:cNvSpPr/>
          <p:nvPr/>
        </p:nvSpPr>
        <p:spPr>
          <a:xfrm>
            <a:off x="8470232" y="2721442"/>
            <a:ext cx="3397717" cy="646331"/>
          </a:xfrm>
          <a:prstGeom prst="roundRect">
            <a:avLst/>
          </a:prstGeom>
          <a:solidFill>
            <a:srgbClr val="76717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Petunjuk</a:t>
            </a:r>
          </a:p>
        </p:txBody>
      </p:sp>
      <p:sp>
        <p:nvSpPr>
          <p:cNvPr id="11" name="Persegi Panjang: Sudut Lengkung 4">
            <a:hlinkClick r:id="rId13" action="ppaction://hlinksldjump"/>
            <a:extLst>
              <a:ext uri="{FF2B5EF4-FFF2-40B4-BE49-F238E27FC236}">
                <a16:creationId xmlns:a16="http://schemas.microsoft.com/office/drawing/2014/main" id="{1BD6FC8B-CDA3-023F-2694-1BAE7FEDD3B1}"/>
              </a:ext>
            </a:extLst>
          </p:cNvPr>
          <p:cNvSpPr/>
          <p:nvPr/>
        </p:nvSpPr>
        <p:spPr>
          <a:xfrm>
            <a:off x="8470232" y="3931132"/>
            <a:ext cx="3397717" cy="646331"/>
          </a:xfrm>
          <a:prstGeom prst="roundRect">
            <a:avLst/>
          </a:prstGeom>
          <a:solidFill>
            <a:srgbClr val="76717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Profil </a:t>
            </a:r>
          </a:p>
        </p:txBody>
      </p:sp>
      <p:sp>
        <p:nvSpPr>
          <p:cNvPr id="16" name="Persegi Panjang: Sudut Lengkung 5">
            <a:hlinkClick r:id="rId14" action="ppaction://hlinksldjump"/>
            <a:extLst>
              <a:ext uri="{FF2B5EF4-FFF2-40B4-BE49-F238E27FC236}">
                <a16:creationId xmlns:a16="http://schemas.microsoft.com/office/drawing/2014/main" id="{94DF1AEB-E8B3-B4AA-E6C0-ADAC61EBAAF1}"/>
              </a:ext>
            </a:extLst>
          </p:cNvPr>
          <p:cNvSpPr/>
          <p:nvPr/>
        </p:nvSpPr>
        <p:spPr>
          <a:xfrm>
            <a:off x="8470233" y="5179092"/>
            <a:ext cx="3397716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Tujuan</a:t>
            </a:r>
          </a:p>
        </p:txBody>
      </p:sp>
      <p:sp>
        <p:nvSpPr>
          <p:cNvPr id="20" name="Persegi Panjang: Sudut Lengkung 8">
            <a:hlinkClick r:id="rId6" action="ppaction://hlinksldjump"/>
            <a:extLst>
              <a:ext uri="{FF2B5EF4-FFF2-40B4-BE49-F238E27FC236}">
                <a16:creationId xmlns:a16="http://schemas.microsoft.com/office/drawing/2014/main" id="{88713017-A4E2-DD0F-4CB4-4EA4F41C52C0}"/>
              </a:ext>
            </a:extLst>
          </p:cNvPr>
          <p:cNvSpPr/>
          <p:nvPr/>
        </p:nvSpPr>
        <p:spPr>
          <a:xfrm>
            <a:off x="8470232" y="1565877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F46995-B8DC-2BF8-4922-5BB8A22E982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89087" y="1585011"/>
            <a:ext cx="913268" cy="6080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B86E68-53A7-706D-C1F5-05385F52771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052" y1="42065" x2="48052" y2="42065"/>
                        <a14:foregroundMark x1="53247" y1="69521" x2="53247" y2="6952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232" y="2625869"/>
            <a:ext cx="894657" cy="7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4F98AC-C28F-5416-A5C7-A9D66FEAD6FC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22" b="93056" l="9934" r="89735">
                        <a14:foregroundMark x1="40066" y1="36806" x2="40066" y2="36806"/>
                        <a14:foregroundMark x1="51987" y1="93056" x2="51987" y2="930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005" y="3958013"/>
            <a:ext cx="609432" cy="5811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F02C1A-C323-EB6D-4D4D-614E6CC6DAC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5952" b="57548" l="45062" r="56674">
                        <a14:foregroundMark x1="55365" y1="46759" x2="55365" y2="4675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3611" t="33253" r="41874" b="39753"/>
          <a:stretch/>
        </p:blipFill>
        <p:spPr>
          <a:xfrm>
            <a:off x="8741005" y="5156376"/>
            <a:ext cx="621401" cy="65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67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21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9960F5E8-574E-7E4F-5830-31DD2FB5968A}"/>
              </a:ext>
            </a:extLst>
          </p:cNvPr>
          <p:cNvSpPr/>
          <p:nvPr/>
        </p:nvSpPr>
        <p:spPr>
          <a:xfrm>
            <a:off x="447822" y="856527"/>
            <a:ext cx="7030258" cy="5163273"/>
          </a:xfrm>
          <a:prstGeom prst="roundRect">
            <a:avLst>
              <a:gd name="adj" fmla="val 9600"/>
            </a:avLst>
          </a:prstGeom>
          <a:solidFill>
            <a:srgbClr val="767171">
              <a:alpha val="86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 dirty="0">
              <a:latin typeface="Fira Sans Thin" panose="020B03030500000200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D9A9B1A-437B-1CAE-E0B5-51DC5890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58" b="97538" l="522" r="96451">
                        <a14:foregroundMark x1="32463" y1="29150" x2="32568" y2="20969"/>
                        <a14:foregroundMark x1="32568" y1="20969" x2="39979" y2="11120"/>
                        <a14:foregroundMark x1="39979" y1="11120" x2="51461" y2="8737"/>
                        <a14:foregroundMark x1="51461" y1="8737" x2="62213" y2="15250"/>
                        <a14:foregroundMark x1="62213" y1="15250" x2="64614" y2="32010"/>
                        <a14:foregroundMark x1="18998" y1="60445" x2="8664" y2="63384"/>
                        <a14:foregroundMark x1="8664" y1="63384" x2="626" y2="84194"/>
                        <a14:foregroundMark x1="626" y1="84194" x2="626" y2="84194"/>
                        <a14:foregroundMark x1="60856" y1="51311" x2="78288" y2="60921"/>
                        <a14:foregroundMark x1="78288" y1="60921" x2="89248" y2="63304"/>
                        <a14:foregroundMark x1="89248" y1="63304" x2="96451" y2="72200"/>
                        <a14:foregroundMark x1="96451" y1="72200" x2="96451" y2="72200"/>
                        <a14:foregroundMark x1="4489" y1="91104" x2="17745" y2="98332"/>
                        <a14:foregroundMark x1="17745" y1="98332" x2="46764" y2="97617"/>
                        <a14:foregroundMark x1="46764" y1="97617" x2="89144" y2="99444"/>
                        <a14:foregroundMark x1="89144" y1="99444" x2="94050" y2="91898"/>
                        <a14:foregroundMark x1="94050" y1="91898" x2="94050" y2="89754"/>
                        <a14:foregroundMark x1="93215" y1="96664" x2="5010" y2="97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1" y="1106784"/>
            <a:ext cx="1521120" cy="1999050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95D0FF5F-F872-5B57-EF83-1DC86A9C0D51}"/>
              </a:ext>
            </a:extLst>
          </p:cNvPr>
          <p:cNvSpPr txBox="1"/>
          <p:nvPr/>
        </p:nvSpPr>
        <p:spPr>
          <a:xfrm>
            <a:off x="2450114" y="1492906"/>
            <a:ext cx="5528291" cy="1296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Nama	: Yayan </a:t>
            </a:r>
            <a:r>
              <a:rPr lang="en-US" b="1" dirty="0">
                <a:solidFill>
                  <a:schemeClr val="bg1"/>
                </a:solidFill>
                <a:latin typeface="Fira Sans Thin" panose="020B0303050000020004" pitchFamily="34" charset="0"/>
              </a:rPr>
              <a:t>S</a:t>
            </a:r>
            <a:r>
              <a:rPr lang="id-ID" b="1" dirty="0" err="1">
                <a:solidFill>
                  <a:schemeClr val="bg1"/>
                </a:solidFill>
                <a:latin typeface="Fira Sans Thin" panose="020B0303050000020004" pitchFamily="34" charset="0"/>
              </a:rPr>
              <a:t>aputra</a:t>
            </a:r>
            <a:endParaRPr lang="id-ID" b="1" dirty="0">
              <a:solidFill>
                <a:schemeClr val="bg1"/>
              </a:solidFill>
              <a:latin typeface="Fira Sans Thin" panose="020B03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id-ID" b="1" dirty="0" err="1">
                <a:solidFill>
                  <a:schemeClr val="bg1"/>
                </a:solidFill>
                <a:latin typeface="Fira Sans Thin" panose="020B0303050000020004" pitchFamily="34" charset="0"/>
              </a:rPr>
              <a:t>Prodi</a:t>
            </a: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 	: Teknologi Pendidikan</a:t>
            </a:r>
          </a:p>
          <a:p>
            <a:pPr>
              <a:lnSpc>
                <a:spcPct val="150000"/>
              </a:lnSpc>
            </a:pP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Email 	: yayansaputra.2021@student.uny.ac.id</a:t>
            </a:r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C6FC7D56-72CE-2C2B-8E9B-224959CE7111}"/>
              </a:ext>
            </a:extLst>
          </p:cNvPr>
          <p:cNvSpPr/>
          <p:nvPr/>
        </p:nvSpPr>
        <p:spPr>
          <a:xfrm>
            <a:off x="871455" y="3103656"/>
            <a:ext cx="6310740" cy="159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6F5DEC0A-FB0A-54FC-22DC-B7260A4FE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9" b="98787" l="462" r="98845">
                        <a14:foregroundMark x1="38568" y1="54419" x2="5543" y2="66898"/>
                        <a14:foregroundMark x1="5543" y1="66898" x2="2540" y2="83709"/>
                        <a14:foregroundMark x1="2540" y1="83709" x2="52194" y2="97920"/>
                        <a14:foregroundMark x1="52194" y1="97920" x2="90300" y2="95147"/>
                        <a14:foregroundMark x1="90300" y1="95147" x2="92379" y2="75563"/>
                        <a14:foregroundMark x1="92379" y1="75563" x2="84065" y2="63432"/>
                        <a14:foregroundMark x1="84065" y1="63432" x2="58661" y2="56153"/>
                        <a14:foregroundMark x1="39954" y1="59445" x2="6928" y2="92201"/>
                        <a14:foregroundMark x1="2540" y1="64298" x2="4619" y2="94107"/>
                        <a14:foregroundMark x1="4619" y1="94107" x2="46882" y2="98787"/>
                        <a14:foregroundMark x1="46882" y1="98787" x2="61663" y2="96360"/>
                        <a14:foregroundMark x1="61663" y1="96360" x2="64896" y2="83536"/>
                        <a14:foregroundMark x1="64896" y1="83536" x2="61894" y2="64991"/>
                        <a14:foregroundMark x1="98152" y1="64991" x2="96305" y2="93068"/>
                        <a14:foregroundMark x1="96305" y1="93068" x2="81524" y2="97400"/>
                        <a14:foregroundMark x1="81524" y1="97400" x2="77829" y2="97400"/>
                        <a14:foregroundMark x1="462" y1="64298" x2="1617" y2="98960"/>
                        <a14:foregroundMark x1="98845" y1="63605" x2="98845" y2="97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80" y="3578162"/>
            <a:ext cx="1581907" cy="2107992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EF44E031-EEB9-46A3-DDF3-3D4BBB0FB276}"/>
              </a:ext>
            </a:extLst>
          </p:cNvPr>
          <p:cNvSpPr txBox="1"/>
          <p:nvPr/>
        </p:nvSpPr>
        <p:spPr>
          <a:xfrm>
            <a:off x="500325" y="4232927"/>
            <a:ext cx="5528291" cy="1296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Nama	: Teguh </a:t>
            </a:r>
            <a:r>
              <a:rPr lang="en-US" b="1" dirty="0">
                <a:solidFill>
                  <a:schemeClr val="bg1"/>
                </a:solidFill>
                <a:latin typeface="Fira Sans Thin" panose="020B0303050000020004" pitchFamily="34" charset="0"/>
              </a:rPr>
              <a:t>A</a:t>
            </a:r>
            <a:r>
              <a:rPr lang="id-ID" b="1" dirty="0" err="1">
                <a:solidFill>
                  <a:schemeClr val="bg1"/>
                </a:solidFill>
                <a:latin typeface="Fira Sans Thin" panose="020B0303050000020004" pitchFamily="34" charset="0"/>
              </a:rPr>
              <a:t>rie</a:t>
            </a: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 Sandy</a:t>
            </a:r>
          </a:p>
          <a:p>
            <a:pPr>
              <a:lnSpc>
                <a:spcPct val="150000"/>
              </a:lnSpc>
            </a:pP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Dosen 	: Teknologi Pendidikan</a:t>
            </a:r>
          </a:p>
          <a:p>
            <a:pPr>
              <a:lnSpc>
                <a:spcPct val="150000"/>
              </a:lnSpc>
            </a:pPr>
            <a:r>
              <a:rPr lang="id-ID" b="1" dirty="0">
                <a:solidFill>
                  <a:schemeClr val="bg1"/>
                </a:solidFill>
                <a:latin typeface="Fira Sans Thin" panose="020B0303050000020004" pitchFamily="34" charset="0"/>
              </a:rPr>
              <a:t>Email 	: yayansaputra.2021@student.uny.ac.id</a:t>
            </a:r>
          </a:p>
        </p:txBody>
      </p:sp>
      <p:sp>
        <p:nvSpPr>
          <p:cNvPr id="16" name="Persegi Panjang: Sudut Lengkung 2">
            <a:hlinkClick r:id="rId9" action="ppaction://hlinksldjump"/>
            <a:extLst>
              <a:ext uri="{FF2B5EF4-FFF2-40B4-BE49-F238E27FC236}">
                <a16:creationId xmlns:a16="http://schemas.microsoft.com/office/drawing/2014/main" id="{88EC4F6A-E5BE-7EC8-9F9C-FCDC4126CF7D}"/>
              </a:ext>
            </a:extLst>
          </p:cNvPr>
          <p:cNvSpPr/>
          <p:nvPr/>
        </p:nvSpPr>
        <p:spPr>
          <a:xfrm>
            <a:off x="8470232" y="2721442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Petunjuk</a:t>
            </a:r>
          </a:p>
        </p:txBody>
      </p:sp>
      <p:sp>
        <p:nvSpPr>
          <p:cNvPr id="17" name="Persegi Panjang: Sudut Lengkung 4">
            <a:hlinkClick r:id="rId10" action="ppaction://hlinksldjump"/>
            <a:extLst>
              <a:ext uri="{FF2B5EF4-FFF2-40B4-BE49-F238E27FC236}">
                <a16:creationId xmlns:a16="http://schemas.microsoft.com/office/drawing/2014/main" id="{B7726FA4-E4DA-3D3F-460E-818CB57559DF}"/>
              </a:ext>
            </a:extLst>
          </p:cNvPr>
          <p:cNvSpPr/>
          <p:nvPr/>
        </p:nvSpPr>
        <p:spPr>
          <a:xfrm>
            <a:off x="8470232" y="3931132"/>
            <a:ext cx="3397717" cy="646331"/>
          </a:xfrm>
          <a:prstGeom prst="roundRect">
            <a:avLst/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Profil </a:t>
            </a:r>
          </a:p>
        </p:txBody>
      </p:sp>
      <p:sp>
        <p:nvSpPr>
          <p:cNvPr id="18" name="Persegi Panjang: Sudut Lengkung 5">
            <a:hlinkClick r:id="rId11" action="ppaction://hlinksldjump"/>
            <a:extLst>
              <a:ext uri="{FF2B5EF4-FFF2-40B4-BE49-F238E27FC236}">
                <a16:creationId xmlns:a16="http://schemas.microsoft.com/office/drawing/2014/main" id="{7DC84B5C-9201-FA27-2771-7D6E706C6A6F}"/>
              </a:ext>
            </a:extLst>
          </p:cNvPr>
          <p:cNvSpPr/>
          <p:nvPr/>
        </p:nvSpPr>
        <p:spPr>
          <a:xfrm>
            <a:off x="8470233" y="5179092"/>
            <a:ext cx="3397716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Tujuan</a:t>
            </a:r>
          </a:p>
        </p:txBody>
      </p:sp>
      <p:sp>
        <p:nvSpPr>
          <p:cNvPr id="19" name="Persegi Panjang: Sudut Lengkung 8">
            <a:hlinkClick r:id="rId12" action="ppaction://hlinksldjump"/>
            <a:extLst>
              <a:ext uri="{FF2B5EF4-FFF2-40B4-BE49-F238E27FC236}">
                <a16:creationId xmlns:a16="http://schemas.microsoft.com/office/drawing/2014/main" id="{BE2029C8-56E7-DB05-E4D6-F31FAB074E6B}"/>
              </a:ext>
            </a:extLst>
          </p:cNvPr>
          <p:cNvSpPr/>
          <p:nvPr/>
        </p:nvSpPr>
        <p:spPr>
          <a:xfrm>
            <a:off x="8470232" y="1565877"/>
            <a:ext cx="3397717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1373BA-3063-F114-B628-85E50F1C4D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89087" y="1585011"/>
            <a:ext cx="913268" cy="608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E2E6BD-2A52-396F-5523-CF358D6B7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8052" y1="42065" x2="48052" y2="42065"/>
                        <a14:foregroundMark x1="53247" y1="69521" x2="53247" y2="6952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232" y="2625869"/>
            <a:ext cx="894657" cy="768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A8C50F-46F7-13FD-0A0C-8F83C17B77F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22" b="93056" l="9934" r="89735">
                        <a14:foregroundMark x1="40066" y1="36806" x2="40066" y2="36806"/>
                        <a14:foregroundMark x1="51987" y1="93056" x2="51987" y2="930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005" y="3958013"/>
            <a:ext cx="609432" cy="5811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C24B40-8C13-1115-2097-C7845B0858F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952" b="57548" l="45062" r="56674">
                        <a14:foregroundMark x1="55365" y1="46759" x2="55365" y2="4675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3611" t="33253" r="41874" b="39753"/>
          <a:stretch/>
        </p:blipFill>
        <p:spPr>
          <a:xfrm>
            <a:off x="8741005" y="5156376"/>
            <a:ext cx="621401" cy="65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21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192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MENU</a:t>
            </a:r>
          </a:p>
        </p:txBody>
      </p:sp>
      <p:sp>
        <p:nvSpPr>
          <p:cNvPr id="2" name="Persegi Panjang: Sudut Lengkung 16">
            <a:hlinkClick r:id="rId5" action="ppaction://hlinksldjump"/>
            <a:extLst>
              <a:ext uri="{FF2B5EF4-FFF2-40B4-BE49-F238E27FC236}">
                <a16:creationId xmlns:a16="http://schemas.microsoft.com/office/drawing/2014/main" id="{075902B3-357D-27AE-91F1-22DD0A5B0FDB}"/>
              </a:ext>
            </a:extLst>
          </p:cNvPr>
          <p:cNvSpPr/>
          <p:nvPr/>
        </p:nvSpPr>
        <p:spPr>
          <a:xfrm>
            <a:off x="8467592" y="1635688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   </a:t>
            </a:r>
            <a:r>
              <a:rPr lang="id-ID" sz="3200" dirty="0">
                <a:latin typeface="Fira Sans Thin" panose="020B0303050000020004" pitchFamily="34" charset="0"/>
              </a:rPr>
              <a:t>Ekstensi </a:t>
            </a:r>
            <a:r>
              <a:rPr lang="id-ID" sz="3200" dirty="0" err="1">
                <a:latin typeface="Fira Sans Thin" panose="020B0303050000020004" pitchFamily="34" charset="0"/>
              </a:rPr>
              <a:t>File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3" name="Persegi Panjang: Sudut Lengkung 17">
            <a:hlinkClick r:id="rId6" action="ppaction://hlinksldjump"/>
            <a:extLst>
              <a:ext uri="{FF2B5EF4-FFF2-40B4-BE49-F238E27FC236}">
                <a16:creationId xmlns:a16="http://schemas.microsoft.com/office/drawing/2014/main" id="{B4305B12-C587-7D1B-FAEA-42A5D221E4CF}"/>
              </a:ext>
            </a:extLst>
          </p:cNvPr>
          <p:cNvSpPr/>
          <p:nvPr/>
        </p:nvSpPr>
        <p:spPr>
          <a:xfrm>
            <a:off x="8467593" y="2632484"/>
            <a:ext cx="3410208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 err="1">
                <a:latin typeface="Fira Sans Thin" panose="020B0303050000020004" pitchFamily="34" charset="0"/>
              </a:rPr>
              <a:t>Quiz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4" name="Persegi Panjang: Sudut Lengkung 18">
            <a:hlinkClick r:id="rId7" action="ppaction://hlinksldjump"/>
            <a:extLst>
              <a:ext uri="{FF2B5EF4-FFF2-40B4-BE49-F238E27FC236}">
                <a16:creationId xmlns:a16="http://schemas.microsoft.com/office/drawing/2014/main" id="{B6C6DD7B-E0D4-FBC7-ADFE-2145FA494D66}"/>
              </a:ext>
            </a:extLst>
          </p:cNvPr>
          <p:cNvSpPr/>
          <p:nvPr/>
        </p:nvSpPr>
        <p:spPr>
          <a:xfrm>
            <a:off x="8467592" y="3618847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Video</a:t>
            </a:r>
          </a:p>
        </p:txBody>
      </p:sp>
      <p:sp>
        <p:nvSpPr>
          <p:cNvPr id="5" name="Persegi Panjang: Sudut Lengkung 19">
            <a:hlinkClick r:id="rId8" action="ppaction://hlinksldjump"/>
            <a:extLst>
              <a:ext uri="{FF2B5EF4-FFF2-40B4-BE49-F238E27FC236}">
                <a16:creationId xmlns:a16="http://schemas.microsoft.com/office/drawing/2014/main" id="{432A845C-A084-885D-3B5B-96162EA47874}"/>
              </a:ext>
            </a:extLst>
          </p:cNvPr>
          <p:cNvSpPr/>
          <p:nvPr/>
        </p:nvSpPr>
        <p:spPr>
          <a:xfrm>
            <a:off x="8467592" y="4605210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 err="1">
                <a:latin typeface="Fira Sans Thin" panose="020B0303050000020004" pitchFamily="34" charset="0"/>
              </a:rPr>
              <a:t>About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6" name="Persegi Panjang: Sudut Lengkung 22">
            <a:hlinkClick r:id="rId9" action="ppaction://hlinksldjump"/>
            <a:extLst>
              <a:ext uri="{FF2B5EF4-FFF2-40B4-BE49-F238E27FC236}">
                <a16:creationId xmlns:a16="http://schemas.microsoft.com/office/drawing/2014/main" id="{7CB91D4E-4F7F-79E1-24D7-E64F77C8F316}"/>
              </a:ext>
            </a:extLst>
          </p:cNvPr>
          <p:cNvSpPr/>
          <p:nvPr/>
        </p:nvSpPr>
        <p:spPr>
          <a:xfrm>
            <a:off x="8467592" y="5591573"/>
            <a:ext cx="341020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Keluar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9D0FA-336F-5043-ED76-253DFCA29E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474" b="51896" l="31025" r="41225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9750" t="32296" r="57500" b="45926"/>
          <a:stretch/>
        </p:blipFill>
        <p:spPr>
          <a:xfrm>
            <a:off x="8660159" y="1667865"/>
            <a:ext cx="553143" cy="531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D9A5E-E8E6-4873-6EB6-2B9AD56661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949" b="57329" l="29993" r="41925">
                        <a14:foregroundMark x1="31719" y1="43704" x2="31875" y2="48889"/>
                        <a14:foregroundMark x1="36302" y1="40278" x2="37969" y2="39352"/>
                        <a14:foregroundMark x1="37448" y1="47130" x2="37448" y2="47130"/>
                        <a14:foregroundMark x1="37448" y1="47130" x2="37448" y2="47130"/>
                        <a14:foregroundMark x1="37448" y1="47130" x2="37448" y2="4713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8501" t="33276" r="56583" b="39999"/>
          <a:stretch/>
        </p:blipFill>
        <p:spPr>
          <a:xfrm>
            <a:off x="8567241" y="2596040"/>
            <a:ext cx="738977" cy="744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1F38A-A6B4-B993-3BA8-E908120A9E4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816" b="55892" l="37750" r="48639">
                        <a14:foregroundMark x1="38698" y1="43611" x2="38594" y2="48981"/>
                        <a14:foregroundMark x1="47083" y1="40463" x2="47500" y2="4370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6389" t="37807" r="50000" b="42099"/>
          <a:stretch/>
        </p:blipFill>
        <p:spPr>
          <a:xfrm>
            <a:off x="8599786" y="3680795"/>
            <a:ext cx="673886" cy="559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22884-5898-3806-746F-D7917978405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653" b="55319" l="42222" r="56111">
                        <a14:foregroundMark x1="44948" y1="37037" x2="43385" y2="41759"/>
                        <a14:foregroundMark x1="48490" y1="35185" x2="46042" y2="35185"/>
                        <a14:foregroundMark x1="48542" y1="44907" x2="48542" y2="49630"/>
                        <a14:foregroundMark x1="48542" y1="40648" x2="48542" y2="40648"/>
                        <a14:foregroundMark x1="48542" y1="40648" x2="48542" y2="40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486" t="32070" r="42153" b="42098"/>
          <a:stretch/>
        </p:blipFill>
        <p:spPr>
          <a:xfrm>
            <a:off x="8599786" y="4621691"/>
            <a:ext cx="743360" cy="622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E9C78-A589-4B14-3F72-C6EF8480608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466" b="47385" l="34868" r="48813">
                        <a14:foregroundMark x1="45885" y1="36944" x2="45885" y2="36944"/>
                        <a14:foregroundMark x1="45885" y1="36944" x2="45885" y2="369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125" t="23851" r="49444" b="50000"/>
          <a:stretch/>
        </p:blipFill>
        <p:spPr>
          <a:xfrm>
            <a:off x="8660159" y="5598339"/>
            <a:ext cx="749885" cy="632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49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2301240" y="0"/>
            <a:ext cx="989076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9208970" y="856527"/>
            <a:ext cx="192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bg1"/>
                </a:solidFill>
                <a:latin typeface="Arial Black" panose="020B0A04020102020204" pitchFamily="34" charset="0"/>
              </a:rPr>
              <a:t>VIDEO</a:t>
            </a:r>
          </a:p>
        </p:txBody>
      </p:sp>
      <p:sp>
        <p:nvSpPr>
          <p:cNvPr id="19" name="Persegi Panjang: Sudut Lengkung 18">
            <a:extLst>
              <a:ext uri="{FF2B5EF4-FFF2-40B4-BE49-F238E27FC236}">
                <a16:creationId xmlns:a16="http://schemas.microsoft.com/office/drawing/2014/main" id="{199AFDD8-51BB-3B7C-99D2-F7BF541EE498}"/>
              </a:ext>
            </a:extLst>
          </p:cNvPr>
          <p:cNvSpPr/>
          <p:nvPr/>
        </p:nvSpPr>
        <p:spPr>
          <a:xfrm>
            <a:off x="8536251" y="1616053"/>
            <a:ext cx="3104642" cy="1493520"/>
          </a:xfrm>
          <a:prstGeom prst="roundRect">
            <a:avLst>
              <a:gd name="adj" fmla="val 13555"/>
            </a:avLst>
          </a:prstGeom>
          <a:solidFill>
            <a:srgbClr val="76717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3200" dirty="0"/>
              <a:t>EKSTENSI FILE - INFORMATIKA KELAS 9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F0D9ABCE-A1A3-2F32-8F07-2DFF3B678F5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66067" y="781929"/>
            <a:ext cx="7787332" cy="5214454"/>
            <a:chOff x="1524000" y="857250"/>
            <a:chExt cx="9144000" cy="5143500"/>
          </a:xfrm>
        </p:grpSpPr>
        <p:pic>
          <p:nvPicPr>
            <p:cNvPr id="7" name="ai8F0l6tzAk68590437" title="EKSTENSI FILE - INFORMATIKA KELAS 9 - Analisis Data">
              <a:hlinkClick r:id="" action="ppaction://media"/>
              <a:extLst>
                <a:ext uri="{FF2B5EF4-FFF2-40B4-BE49-F238E27FC236}">
                  <a16:creationId xmlns:a16="http://schemas.microsoft.com/office/drawing/2014/main" id="{C0347C59-EC46-DD49-EDAC-0CFE130A1EB0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524000" y="857250"/>
              <a:ext cx="9103540" cy="5143500"/>
            </a:xfrm>
            <a:prstGeom prst="rect">
              <a:avLst/>
            </a:prstGeom>
          </p:spPr>
        </p:pic>
        <p:pic>
          <p:nvPicPr>
            <p:cNvPr id="9" name="ai8F0l6tzAk68590437_pic">
              <a:extLst>
                <a:ext uri="{FF2B5EF4-FFF2-40B4-BE49-F238E27FC236}">
                  <a16:creationId xmlns:a16="http://schemas.microsoft.com/office/drawing/2014/main" id="{D8E52E74-4253-DC15-D75D-22D98B890DD9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857250"/>
              <a:ext cx="9144000" cy="5143500"/>
            </a:xfrm>
            <a:prstGeom prst="rect">
              <a:avLst/>
            </a:prstGeom>
          </p:spPr>
        </p:pic>
      </p:grpSp>
      <p:sp>
        <p:nvSpPr>
          <p:cNvPr id="3" name="Persegi Panjang: Sudut Lengkung 2">
            <a:hlinkClick r:id="rId10" action="ppaction://hlinksldjump"/>
            <a:extLst>
              <a:ext uri="{FF2B5EF4-FFF2-40B4-BE49-F238E27FC236}">
                <a16:creationId xmlns:a16="http://schemas.microsoft.com/office/drawing/2014/main" id="{6DC2FA8A-E732-1EBC-9CC1-F35B61C79EBB}"/>
              </a:ext>
            </a:extLst>
          </p:cNvPr>
          <p:cNvSpPr/>
          <p:nvPr/>
        </p:nvSpPr>
        <p:spPr>
          <a:xfrm>
            <a:off x="8542462" y="5234055"/>
            <a:ext cx="3014349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sp>
        <p:nvSpPr>
          <p:cNvPr id="2" name="Persegi Panjang: Sudut Lengkung 18">
            <a:extLst>
              <a:ext uri="{FF2B5EF4-FFF2-40B4-BE49-F238E27FC236}">
                <a16:creationId xmlns:a16="http://schemas.microsoft.com/office/drawing/2014/main" id="{D79309F5-3522-CF44-D933-A809233C4342}"/>
              </a:ext>
            </a:extLst>
          </p:cNvPr>
          <p:cNvSpPr/>
          <p:nvPr/>
        </p:nvSpPr>
        <p:spPr>
          <a:xfrm>
            <a:off x="8542462" y="3374939"/>
            <a:ext cx="3104642" cy="1493520"/>
          </a:xfrm>
          <a:prstGeom prst="roundRect">
            <a:avLst>
              <a:gd name="adj" fmla="val 13555"/>
            </a:avLst>
          </a:prstGeom>
          <a:solidFill>
            <a:srgbClr val="7671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3200" dirty="0"/>
              <a:t>CS BASIC: FILE EXTENSIONS </a:t>
            </a:r>
            <a:endParaRPr lang="id-ID" sz="3200" dirty="0">
              <a:latin typeface="Fira Sans Thin" panose="020B03030500000200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20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520772" y="9868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7" name="Persegi Panjang: Sudut Lengkung 16">
            <a:extLst>
              <a:ext uri="{FF2B5EF4-FFF2-40B4-BE49-F238E27FC236}">
                <a16:creationId xmlns:a16="http://schemas.microsoft.com/office/drawing/2014/main" id="{91D33108-4C2A-EFC0-CB65-63F615547FAE}"/>
              </a:ext>
            </a:extLst>
          </p:cNvPr>
          <p:cNvSpPr/>
          <p:nvPr/>
        </p:nvSpPr>
        <p:spPr>
          <a:xfrm>
            <a:off x="439838" y="2233914"/>
            <a:ext cx="7737333" cy="2257129"/>
          </a:xfrm>
          <a:prstGeom prst="roundRect">
            <a:avLst>
              <a:gd name="adj" fmla="val 7357"/>
            </a:avLst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3200" dirty="0"/>
              <a:t>Ekstensi </a:t>
            </a:r>
            <a:r>
              <a:rPr lang="id-ID" sz="3200" dirty="0" err="1"/>
              <a:t>file</a:t>
            </a:r>
            <a:r>
              <a:rPr lang="id-ID" sz="3200" dirty="0"/>
              <a:t> adalah bagian dokumentasi data program terkomputerisasi yang mewakili fungsi dan deskripsi tujuan dalam pengembangannya.</a:t>
            </a:r>
            <a:endParaRPr lang="id-ID" sz="3200" dirty="0">
              <a:latin typeface="Fira Sans Thin" panose="020B0303050000020004" pitchFamily="34" charset="0"/>
            </a:endParaRPr>
          </a:p>
        </p:txBody>
      </p:sp>
      <p:sp>
        <p:nvSpPr>
          <p:cNvPr id="18" name="Persegi Panjang: Sudut Lengkung 17">
            <a:hlinkClick r:id="rId5" action="ppaction://hlinksldjump"/>
            <a:extLst>
              <a:ext uri="{FF2B5EF4-FFF2-40B4-BE49-F238E27FC236}">
                <a16:creationId xmlns:a16="http://schemas.microsoft.com/office/drawing/2014/main" id="{1CDD02D7-2564-3F4B-019F-593AF2255062}"/>
              </a:ext>
            </a:extLst>
          </p:cNvPr>
          <p:cNvSpPr/>
          <p:nvPr/>
        </p:nvSpPr>
        <p:spPr>
          <a:xfrm>
            <a:off x="8520772" y="2902731"/>
            <a:ext cx="3303851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Fungsi</a:t>
            </a:r>
          </a:p>
        </p:txBody>
      </p:sp>
      <p:sp>
        <p:nvSpPr>
          <p:cNvPr id="19" name="Persegi Panjang: Sudut Lengkung 18">
            <a:hlinkClick r:id="rId6" action="ppaction://hlinksldjump"/>
            <a:extLst>
              <a:ext uri="{FF2B5EF4-FFF2-40B4-BE49-F238E27FC236}">
                <a16:creationId xmlns:a16="http://schemas.microsoft.com/office/drawing/2014/main" id="{199AFDD8-51BB-3B7C-99D2-F7BF541EE498}"/>
              </a:ext>
            </a:extLst>
          </p:cNvPr>
          <p:cNvSpPr/>
          <p:nvPr/>
        </p:nvSpPr>
        <p:spPr>
          <a:xfrm>
            <a:off x="8520773" y="3872227"/>
            <a:ext cx="3303850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Kategori</a:t>
            </a:r>
          </a:p>
        </p:txBody>
      </p:sp>
      <p:sp>
        <p:nvSpPr>
          <p:cNvPr id="2" name="Persegi Panjang: Sudut Lengkung 1">
            <a:hlinkClick r:id="rId7" action="ppaction://hlinksldjump"/>
            <a:extLst>
              <a:ext uri="{FF2B5EF4-FFF2-40B4-BE49-F238E27FC236}">
                <a16:creationId xmlns:a16="http://schemas.microsoft.com/office/drawing/2014/main" id="{79E5141B-A76E-DBF3-1E10-6D258E4EA778}"/>
              </a:ext>
            </a:extLst>
          </p:cNvPr>
          <p:cNvSpPr/>
          <p:nvPr/>
        </p:nvSpPr>
        <p:spPr>
          <a:xfrm>
            <a:off x="8520772" y="4841723"/>
            <a:ext cx="3303851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4D1D6-A1E6-6AB4-8CDF-848E4BF6A60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2953351"/>
            <a:ext cx="545089" cy="54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C740B-B973-2E3E-8247-D965A4D25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6226" y1="41697" x2="56226" y2="41697"/>
                        <a14:foregroundMark x1="57736" y1="71956" x2="57736" y2="719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3824019"/>
            <a:ext cx="621522" cy="635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8DA29-00D1-F00F-32B3-7A9C5A8779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64798" y="4831563"/>
            <a:ext cx="913268" cy="60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90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ambar 21">
            <a:extLst>
              <a:ext uri="{FF2B5EF4-FFF2-40B4-BE49-F238E27FC236}">
                <a16:creationId xmlns:a16="http://schemas.microsoft.com/office/drawing/2014/main" id="{58185F12-8FDB-1E66-F284-D698553C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208"/>
            <a:ext cx="10902461" cy="6858000"/>
          </a:xfrm>
          <a:prstGeom prst="rect">
            <a:avLst/>
          </a:prstGeom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3A1DD7D-DB65-9AB2-0237-A49E6D23E3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2C6A699A-3D19-7379-9C21-05738BC9BFE2}"/>
              </a:ext>
            </a:extLst>
          </p:cNvPr>
          <p:cNvSpPr/>
          <p:nvPr/>
        </p:nvSpPr>
        <p:spPr>
          <a:xfrm>
            <a:off x="0" y="0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E4AECBE3-136D-8524-49E4-8725049556BF}"/>
              </a:ext>
            </a:extLst>
          </p:cNvPr>
          <p:cNvSpPr/>
          <p:nvPr/>
        </p:nvSpPr>
        <p:spPr>
          <a:xfrm>
            <a:off x="0" y="6588369"/>
            <a:ext cx="12192000" cy="269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Kotak Teks 14">
            <a:extLst>
              <a:ext uri="{FF2B5EF4-FFF2-40B4-BE49-F238E27FC236}">
                <a16:creationId xmlns:a16="http://schemas.microsoft.com/office/drawing/2014/main" id="{9A14CDBD-48FC-EE3F-229E-2AD35537A63B}"/>
              </a:ext>
            </a:extLst>
          </p:cNvPr>
          <p:cNvSpPr txBox="1"/>
          <p:nvPr/>
        </p:nvSpPr>
        <p:spPr>
          <a:xfrm>
            <a:off x="8520772" y="986823"/>
            <a:ext cx="33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Arial Black" panose="020B0A04020102020204" pitchFamily="34" charset="0"/>
              </a:rPr>
              <a:t>EKSTENSI FILE </a:t>
            </a:r>
          </a:p>
        </p:txBody>
      </p:sp>
      <p:sp>
        <p:nvSpPr>
          <p:cNvPr id="17" name="Persegi Panjang: Sudut Lengkung 16">
            <a:hlinkClick r:id="rId5" action="ppaction://hlinksldjump"/>
            <a:extLst>
              <a:ext uri="{FF2B5EF4-FFF2-40B4-BE49-F238E27FC236}">
                <a16:creationId xmlns:a16="http://schemas.microsoft.com/office/drawing/2014/main" id="{91D33108-4C2A-EFC0-CB65-63F615547FAE}"/>
              </a:ext>
            </a:extLst>
          </p:cNvPr>
          <p:cNvSpPr/>
          <p:nvPr/>
        </p:nvSpPr>
        <p:spPr>
          <a:xfrm>
            <a:off x="8520771" y="1933235"/>
            <a:ext cx="3303852" cy="646331"/>
          </a:xfrm>
          <a:prstGeom prst="roundRect">
            <a:avLst>
              <a:gd name="adj" fmla="val 7357"/>
            </a:avLst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Pengertian</a:t>
            </a:r>
          </a:p>
        </p:txBody>
      </p:sp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1CDD02D7-2564-3F4B-019F-593AF2255062}"/>
              </a:ext>
            </a:extLst>
          </p:cNvPr>
          <p:cNvSpPr/>
          <p:nvPr/>
        </p:nvSpPr>
        <p:spPr>
          <a:xfrm>
            <a:off x="485359" y="1021466"/>
            <a:ext cx="7745268" cy="4815068"/>
          </a:xfrm>
          <a:prstGeom prst="roundRect">
            <a:avLst>
              <a:gd name="adj" fmla="val 5469"/>
            </a:avLst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just">
              <a:buAutoNum type="arabicPeriod"/>
            </a:pPr>
            <a:r>
              <a:rPr lang="id-ID" sz="2800" dirty="0"/>
              <a:t>Menjelaskan karakteristik dari program dan aplikasi </a:t>
            </a:r>
          </a:p>
          <a:p>
            <a:pPr marL="514350" indent="-514350" algn="just">
              <a:buAutoNum type="arabicPeriod"/>
            </a:pPr>
            <a:r>
              <a:rPr lang="id-ID" sz="2800" dirty="0" err="1"/>
              <a:t>Rincian</a:t>
            </a:r>
            <a:r>
              <a:rPr lang="id-ID" sz="2800" dirty="0"/>
              <a:t> pembeda untuk </a:t>
            </a:r>
            <a:r>
              <a:rPr lang="id-ID" sz="2800" dirty="0" err="1"/>
              <a:t>file</a:t>
            </a:r>
            <a:r>
              <a:rPr lang="id-ID" sz="2800" dirty="0"/>
              <a:t> yang memuat visual, </a:t>
            </a:r>
            <a:r>
              <a:rPr lang="id-ID" sz="2800" dirty="0" err="1"/>
              <a:t>audi</a:t>
            </a:r>
            <a:r>
              <a:rPr lang="id-ID" sz="2800" dirty="0"/>
              <a:t>, teks atau gabungannya </a:t>
            </a:r>
          </a:p>
          <a:p>
            <a:pPr marL="514350" indent="-514350" algn="just">
              <a:buAutoNum type="arabicPeriod"/>
            </a:pPr>
            <a:r>
              <a:rPr lang="id-ID" sz="2800" dirty="0" err="1"/>
              <a:t>Priorotas</a:t>
            </a:r>
            <a:r>
              <a:rPr lang="id-ID" sz="2800" dirty="0"/>
              <a:t> khusus untuk membangun sebuah program atau aplikasi, misalnya .</a:t>
            </a:r>
            <a:r>
              <a:rPr lang="id-ID" sz="2800" dirty="0" err="1"/>
              <a:t>php</a:t>
            </a:r>
            <a:r>
              <a:rPr lang="id-ID" sz="2800" dirty="0"/>
              <a:t> untuk mendukung halaman </a:t>
            </a:r>
            <a:r>
              <a:rPr lang="id-ID" sz="2800" dirty="0" err="1"/>
              <a:t>website</a:t>
            </a:r>
            <a:r>
              <a:rPr lang="id-ID" sz="2800" dirty="0"/>
              <a:t>, .</a:t>
            </a:r>
            <a:r>
              <a:rPr lang="id-ID" sz="2800" dirty="0" err="1"/>
              <a:t>java</a:t>
            </a:r>
            <a:r>
              <a:rPr lang="id-ID" sz="2800" dirty="0"/>
              <a:t> dalam keperluan program desktop</a:t>
            </a:r>
          </a:p>
          <a:p>
            <a:pPr marL="514350" indent="-514350" algn="just">
              <a:buAutoNum type="arabicPeriod"/>
            </a:pPr>
            <a:r>
              <a:rPr lang="id-ID" sz="2800" dirty="0"/>
              <a:t>Memberikan batasan data, seperti kualitas, hak akses maupun tingkatan lainnya</a:t>
            </a:r>
            <a:endParaRPr lang="id-ID" sz="2800" dirty="0">
              <a:latin typeface="Fira Sans Thin" panose="020B0303050000020004" pitchFamily="34" charset="0"/>
            </a:endParaRPr>
          </a:p>
        </p:txBody>
      </p:sp>
      <p:sp>
        <p:nvSpPr>
          <p:cNvPr id="3" name="Persegi Panjang: Sudut Lengkung 18">
            <a:hlinkClick r:id="rId6" action="ppaction://hlinksldjump"/>
            <a:extLst>
              <a:ext uri="{FF2B5EF4-FFF2-40B4-BE49-F238E27FC236}">
                <a16:creationId xmlns:a16="http://schemas.microsoft.com/office/drawing/2014/main" id="{AC2E8339-C92B-5870-C60E-1500E1E0DF96}"/>
              </a:ext>
            </a:extLst>
          </p:cNvPr>
          <p:cNvSpPr/>
          <p:nvPr/>
        </p:nvSpPr>
        <p:spPr>
          <a:xfrm>
            <a:off x="8520773" y="3872227"/>
            <a:ext cx="3303850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 </a:t>
            </a:r>
            <a:r>
              <a:rPr lang="id-ID" sz="3200" dirty="0">
                <a:latin typeface="Fira Sans Thin" panose="020B0303050000020004" pitchFamily="34" charset="0"/>
              </a:rPr>
              <a:t>Kategori</a:t>
            </a:r>
          </a:p>
        </p:txBody>
      </p:sp>
      <p:sp>
        <p:nvSpPr>
          <p:cNvPr id="4" name="Persegi Panjang: Sudut Lengkung 1">
            <a:hlinkClick r:id="rId7" action="ppaction://hlinksldjump"/>
            <a:extLst>
              <a:ext uri="{FF2B5EF4-FFF2-40B4-BE49-F238E27FC236}">
                <a16:creationId xmlns:a16="http://schemas.microsoft.com/office/drawing/2014/main" id="{501DDFCE-9621-7EE1-1B67-F3F19F823DF9}"/>
              </a:ext>
            </a:extLst>
          </p:cNvPr>
          <p:cNvSpPr/>
          <p:nvPr/>
        </p:nvSpPr>
        <p:spPr>
          <a:xfrm>
            <a:off x="8520772" y="4841723"/>
            <a:ext cx="3303851" cy="646331"/>
          </a:xfrm>
          <a:prstGeom prst="roundRect">
            <a:avLst/>
          </a:prstGeom>
          <a:solidFill>
            <a:srgbClr val="7671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ira Sans Thin" panose="020B0303050000020004" pitchFamily="34" charset="0"/>
              </a:rPr>
              <a:t>  </a:t>
            </a:r>
            <a:r>
              <a:rPr lang="id-ID" sz="3200" dirty="0">
                <a:latin typeface="Fira Sans Thin" panose="020B0303050000020004" pitchFamily="34" charset="0"/>
              </a:rPr>
              <a:t>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16D27-CC92-6375-9D5F-FD3C9BE0AB0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6226" y1="41697" x2="56226" y2="41697"/>
                        <a14:foregroundMark x1="57736" y1="71956" x2="57736" y2="71956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3824019"/>
            <a:ext cx="621522" cy="635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10B81-6524-7713-024C-698C4FE661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089" b="48693" l="39567" r="54439">
                        <a14:foregroundMark x1="48646" y1="40370" x2="48646" y2="40370"/>
                        <a14:foregroundMark x1="48646" y1="40370" x2="48646" y2="40370"/>
                        <a14:foregroundMark x1="46458" y1="36296" x2="46458" y2="36296"/>
                        <a14:foregroundMark x1="41250" y1="36111" x2="41250" y2="36111"/>
                        <a14:foregroundMark x1="41354" y1="41111" x2="41354" y2="41111"/>
                        <a14:foregroundMark x1="41354" y1="45648" x2="41354" y2="4564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7708" t="28889" r="43702" b="49107"/>
          <a:stretch/>
        </p:blipFill>
        <p:spPr>
          <a:xfrm>
            <a:off x="8564798" y="4831563"/>
            <a:ext cx="913268" cy="60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1C396-A15F-727B-D04E-FD4851C4D47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671" y="2010043"/>
            <a:ext cx="491265" cy="491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0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UUID" val="{5D329148-A0FB-45C6-8E02-D4E3654DE24D}"/>
  <p:tag name="ISPRING_RESOURCE_FOLDER" val="D:\Folder Matkul\SEMESTER 3\WIRAUSAHA TP\apk gwejh\yayan titid\"/>
  <p:tag name="ISPRING_PRESENTATION_PATH" val="D:\Folder Matkul\SEMESTER 3\WIRAUSAHA TP\apk gwejh\yayan titid.pptx"/>
  <p:tag name="ISPRING_SCREEN_RECS_UPDATED" val="D:\Folder Matkul\SEMESTER 3\WIRAUSAHA TP\apk gwejh\yayan titid\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vHKU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vHKUVXU3WRKiAAAAgQEAACkAAABub25lL3BsYXliYWNrX2FuZF9uYXZpZ2F0aW9uX3NldHRpbmdzLnhtbHWQTQqDMBCF957CGwhdh0DXpUWoFxjxKYH8kYyCt28ixJY2Xc773ps/EcGs7BJl07aCVnZPpsCSwwrRvetMI224WmWIlbNJZkQ5k47JWEM5op3zfUCE5QMV/49epvea9rPR2b5C6oFBGchLLXCQHLK0qeXQht1DzgFpwJeYfbA0atywj47C9DgNZae/PIfTaavB3U2QPjjjWXQfUpMeVt7+AlBLAwQUAAIACAC8cpR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vHKUVa6hdWgVAQAA0wIAABwAAABub25lL2ZsYXNoX3NraW5fc2V0dGluZ3MueG1sjZJfT4MwFMXf/RQE3yGbGjVhTdzQF6NZsn2BC1xIM+gl7YWEb28t44864ngq55xfT7klMiepvBa1kaQ2/soXN54XpVSSPiCzVIX5VgbNk9nGTxpmUkFKilFxoEhXUPri9s09UeiS/1FkO69lckhxqnlYP23jq5Bzx/32Md49LwE1FBgkkJ4KTY3KbH73Gq/iu1n+vJwPJDI/pwMN04FBs2DdYBRO771voMUXJStgO2drMBqRQ2ls9JLVQyVRvddo7LycORB/9OkM+xK6cbOx4oKzhBxlhWJ9CXFOjyloZeHUY1ejyDXakl9in0QFSYnv2CUEOvscI8PJFv0etx/ZVPhBGYpaU1VzFM4kdzXTRdi1/ZnFF1BLAwQUAAIACAC8cpR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vHKUVY5z9vpqAAAA5QAAABoAAABub25lL2h0bWxfc2tpbl9zZXR0aW5ncy5qc6vmUgACpRwlBSuFajAbzE8qLSnJz9NLzs8rSc0r0cvLL8pNBKtRUnYDAyUdnIrzy1KLCChNS0xORTHU1MjCyQWnSoSJJk7mLs6WyOoKEtNT9ZISk7PTi/JL81IgypxdXQxdjJXAqmq5agFQSwMEFAACAAgAvHKUVbx9NfdKAAAASQAAABcAAABub25lL2xvY2FsX3NldHRpbmdzLnhtbLOxr8jNUShLLSrOzM+zVTLUM1BSSM1Lzk/JzEu3VQoNcdO1UFIoLknMS0nMyc9LtVXKy1dSsLfjssnJT07MCU4tKQEqLNa34wIAUEsDBBQAAgAIAKhylFW45zzyXgAAAGMAAAAcAAAAdW5pdmVyc2FsL2xvY2FsX3NldHRpbmdzLnhtbA3KvQ5AQAwA4N1TNN39bQbHZrTgARoakfRacUd4e7d9w9f2rxd4+AqHqcO6qBBYV9sO3R0u85A3CCGSbiSm7FANoe+yVmwlmTjGFAOcQh9fM/uEyCP5NIdbBMsu+wFQSwECAAAUAAIACAA2WaZSa18zBNUCAAD3BwAADwAAAAAAAAABAAAAAAAAAAAAbm9uZS9wbGF5ZXIueG1sUEsBAgAAFAACAAgAvHKUVTIbuiL5AwAA4A4AABgAAAAAAAAAAQAAAAAAAgMAAG5vbmUvY29tbW9uX21lc3NhZ2VzLmxuZ1BLAQIAABQAAgAIALxylFV1N1kSogAAAIEBAAApAAAAAAAAAAEAAAAAADEHAABub25lL3BsYXliYWNrX2FuZF9uYXZpZ2F0aW9uX3NldHRpbmdzLnhtbFBLAQIAABQAAgAIALxylFUfVIpqMAMAAMcOAAAiAAAAAAAAAAEAAAAAABoIAABub25lL2ZsYXNoX3B1Ymxpc2hpbmdfc2V0dGluZ3MueG1sUEsBAgAAFAACAAgAvHKUVa6hdWgVAQAA0wIAABwAAAAAAAAAAQAAAAAAigsAAG5vbmUvZmxhc2hfc2tpbl9zZXR0aW5ncy54bWxQSwECAAAUAAIACAC8cpRV15twlisDAABvDgAAIQAAAAAAAAABAAAAAADZDAAAbm9uZS9odG1sX3B1Ymxpc2hpbmdfc2V0dGluZ3MueG1sUEsBAgAAFAACAAgAvHKUVY5z9vpqAAAA5QAAABoAAAAAAAAAAQAAAAAAQxAAAG5vbmUvaHRtbF9za2luX3NldHRpbmdzLmpzUEsBAgAAFAACAAgAvHKUVbx9NfdKAAAASQAAABcAAAAAAAAAAQAAAAAA5RAAAG5vbmUvbG9jYWxfc2V0dGluZ3MueG1sUEsBAgAAFAACAAgAqHKUVbjnPPJeAAAAYwAAABwAAAAAAAAAAQAAAAAAZBEAAHVuaXZlcnNhbC9sb2NhbF9zZXR0aW5ncy54bWxQSwUGAAAAAAkACQCaAgAA/BEAAAAA"/>
  <p:tag name="ISPRING_CURRENT_PLAYER_ID" val="none"/>
  <p:tag name="ISPRING_LMS_API_VERSION" val="SCORM 2004 (2nd edition)"/>
  <p:tag name="ISPRING_ULTRA_SCORM_COURCE_TITLE" val="Ekstensi File Yayan"/>
  <p:tag name="ISPRING_ULTRA_SCORM_COURSE_ID" val="BBECA2EE-1F98-4078-B01B-5450E391A625"/>
  <p:tag name="ISPRING_CMI5_LAUNCH_METHOD" val="any window"/>
  <p:tag name="ISPRINGCLOUDFOLDERID" val="1"/>
  <p:tag name="ISPRINGONLINEFOLDERID" val="1"/>
  <p:tag name="ISPRING_OUTPUT_FOLDER" val="[[&quot;\uFFFD\uFFFD'\uFFFD{3DD21808-4F1D-4FE5-906B-1F382D8885A8}&quot;,&quot;D:\\Folder Matkul\\SEMESTER 3\\WIRAUSAHA TP\\apk gwejh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PRESENTATION_TITLE" val="Ekstensi File Yayan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ai8F0l6tzA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F0E2CD-9FE2-49BD-AAA4-61C9D81A7DB0}:259"/>
  <p:tag name="ISPRING_SLIDE_INDENT_LEVEL" val="0"/>
  <p:tag name="ISPRING_CUSTOM_TIMING_USED" val="0"/>
  <p:tag name="ISPRING_PLAYER_PLAYLIST_ID" val="8ef740f1a0ea45c465df1bd1384a0cd13a22203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43DD943-032E-4C21-9E65-AEA888741100}:260"/>
  <p:tag name="ISPRING_SLIDE_INDENT_LEVEL" val="0"/>
  <p:tag name="ISPRING_CUSTOM_TIMING_USED" val="0"/>
  <p:tag name="ISPRING_PLAYER_PLAYLIST_ID" val="8ef740f1a0ea45c465df1bd1384a0cd13a22203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A8398D8-F377-4F56-86BA-D8927F0B6B1E}:261"/>
  <p:tag name="ISPRING_SLIDE_INDENT_LEVEL" val="0"/>
  <p:tag name="ISPRING_CUSTOM_TIMING_USED" val="0"/>
  <p:tag name="ISPRING_PLAYER_PLAYLIST_ID" val="8ef740f1a0ea45c465df1bd1384a0cd13a22203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80325B7-9B31-4672-9812-E5968E7BDEDB}:262"/>
  <p:tag name="ISPRING_SLIDE_INDENT_LEVEL" val="0"/>
  <p:tag name="ISPRING_CUSTOM_TIMING_USED" val="0"/>
  <p:tag name="ISPRING_PLAYER_PLAYLIST_ID" val="8ef740f1a0ea45c465df1bd1384a0cd13a22203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2F8994C-ABC5-41B4-9996-A5B9F3C342C5}:263"/>
  <p:tag name="ISPRING_SLIDE_INDENT_LEVEL" val="0"/>
  <p:tag name="ISPRING_CUSTOM_TIMING_USED" val="0"/>
  <p:tag name="ISPRING_PLAYER_PLAYLIST_ID" val="8ef740f1a0ea45c465df1bd1384a0cd13a22203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EFD06E0-5E9D-499B-A7C9-E4174022D877}:265"/>
  <p:tag name="ISPRING_SLIDE_INDENT_LEVEL" val="0"/>
  <p:tag name="ISPRING_CUSTOM_TIMING_USED" val="0"/>
  <p:tag name="ISPRING_PLAYER_PLAYLIST_ID" val="8ef740f1a0ea45c465df1bd1384a0cd13a22203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F3EC77-4AD5-4420-98EF-EE87DF4B11BE}:266"/>
  <p:tag name="ISPRING_SLIDE_INDENT_LEVEL" val="0"/>
  <p:tag name="ISPRING_CUSTOM_TIMING_USED" val="0"/>
  <p:tag name="ISPRING_PLAYER_PLAYLIST_ID" val="8ef740f1a0ea45c465df1bd1384a0cd13a22203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341A17C-F1A3-49A6-8194-09077305A783}:267"/>
  <p:tag name="ISPRING_SLIDE_INDENT_LEVEL" val="0"/>
  <p:tag name="ISPRING_CUSTOM_TIMING_USED" val="0"/>
  <p:tag name="ISPRING_PLAYER_PLAYLIST_ID" val="8ef740f1a0ea45c465df1bd1384a0cd13a22203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A1C8773-39E4-4C71-990E-B9E74B63A952}:268"/>
  <p:tag name="ISPRING_SLIDE_INDENT_LEVEL" val="0"/>
  <p:tag name="ISPRING_CUSTOM_TIMING_USED" val="0"/>
  <p:tag name="ISPRING_PLAYER_PLAYLIST_ID" val="8ef740f1a0ea45c465df1bd1384a0cd13a22203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84C7F01-EEBE-4E37-B099-5E4E42FA5DAD}:257"/>
  <p:tag name="ISPRING_SLIDE_INDENT_LEVEL" val="0"/>
  <p:tag name="ISPRING_CUSTOM_TIMING_USED" val="0"/>
  <p:tag name="ISPRING_PLAYER_PLAYLIST_ID" val="8ef740f1a0ea45c465df1bd1384a0cd13a22203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03689E5-EC38-41A2-87E0-E3BB49B47E0A}:269"/>
  <p:tag name="ISPRING_SLIDE_INDENT_LEVEL" val="0"/>
  <p:tag name="ISPRING_CUSTOM_TIMING_USED" val="0"/>
  <p:tag name="ISPRING_PLAYER_PLAYLIST_ID" val="8ef740f1a0ea45c465df1bd1384a0cd13a22203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3B05E42-7C5C-455E-9A27-A2F5364BAC53}:270"/>
  <p:tag name="ISPRING_SLIDE_INDENT_LEVEL" val="0"/>
  <p:tag name="ISPRING_CUSTOM_TIMING_USED" val="0"/>
  <p:tag name="ISPRING_PLAYER_PLAYLIST_ID" val="8ef740f1a0ea45c465df1bd1384a0cd13a22203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5943C97-96CB-4358-9706-92071E89415C}:271"/>
  <p:tag name="ISPRING_SLIDE_INDENT_LEVEL" val="0"/>
  <p:tag name="ISPRING_CUSTOM_TIMING_USED" val="0"/>
  <p:tag name="ISPRING_PLAYER_PLAYLIST_ID" val="8ef740f1a0ea45c465df1bd1384a0cd13a22203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3D533D-3DD7-4EE5-8936-4E82BF24C221}:272"/>
  <p:tag name="ISPRING_SLIDE_INDENT_LEVEL" val="0"/>
  <p:tag name="ISPRING_CUSTOM_TIMING_USED" val="0"/>
  <p:tag name="ISPRING_PLAYER_PLAYLIST_ID" val="8ef740f1a0ea45c465df1bd1384a0cd13a22203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183A91-EB9C-4316-8014-C56E978E381D}:273"/>
  <p:tag name="ISPRING_SLIDE_INDENT_LEVEL" val="0"/>
  <p:tag name="ISPRING_CUSTOM_TIMING_USED" val="0"/>
  <p:tag name="ISPRING_PLAYER_PLAYLIST_ID" val="8ef740f1a0ea45c465df1bd1384a0cd13a22203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191689A-A357-4060-92F1-D6109CD979A1}:274"/>
  <p:tag name="ISPRING_SLIDE_INDENT_LEVEL" val="0"/>
  <p:tag name="ISPRING_CUSTOM_TIMING_USED" val="0"/>
  <p:tag name="ISPRING_PLAYER_PLAYLIST_ID" val="8ef740f1a0ea45c465df1bd1384a0cd13a22203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0A08CB-0FFB-45C7-AE1C-CD857635A9A6}:275"/>
  <p:tag name="ISPRING_SLIDE_INDENT_LEVEL" val="0"/>
  <p:tag name="ISPRING_CUSTOM_TIMING_USED" val="0"/>
  <p:tag name="ISPRING_PLAYER_PLAYLIST_ID" val="8ef740f1a0ea45c465df1bd1384a0cd13a22203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84028C4-E46C-4EBD-8E05-FA3304B13C62}:276"/>
  <p:tag name="ISPRING_SLIDE_INDENT_LEVEL" val="0"/>
  <p:tag name="ISPRING_CUSTOM_TIMING_USED" val="0"/>
  <p:tag name="ISPRING_PLAYER_PLAYLIST_ID" val="8ef740f1a0ea45c465df1bd1384a0cd13a22203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5B2EF5-8CA5-4456-8D4A-564CB74D868D}:277"/>
  <p:tag name="ISPRING_SLIDE_INDENT_LEVEL" val="0"/>
  <p:tag name="ISPRING_CUSTOM_TIMING_USED" val="0"/>
  <p:tag name="ISPRING_PLAYER_PLAYLIST_ID" val="8ef740f1a0ea45c465df1bd1384a0cd13a22203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A6D7B83-E64A-4752-B9F1-9F6760355121}:278"/>
  <p:tag name="ISPRING_SLIDE_INDENT_LEVEL" val="0"/>
  <p:tag name="ISPRING_CUSTOM_TIMING_USED" val="0"/>
  <p:tag name="ISPRING_PLAYER_PLAYLIST_ID" val="8ef740f1a0ea45c465df1bd1384a0cd13a22203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24FE25AD-169E-4D41-AEBE-FB866B131B60}:2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02C87FF-F9A6-4D64-97E2-5C63EC22B4C3}:279"/>
  <p:tag name="ISPRING_SLIDE_INDENT_LEVEL" val="0"/>
  <p:tag name="ISPRING_CUSTOM_TIMING_USED" val="0"/>
  <p:tag name="ISPRING_PLAYER_PLAYLIST_ID" val="8ef740f1a0ea45c465df1bd1384a0cd13a22203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6F49C44-66B6-4BAC-B5B8-56E54E6A2265}:280"/>
  <p:tag name="ISPRING_SLIDE_INDENT_LEVEL" val="0"/>
  <p:tag name="ISPRING_CUSTOM_TIMING_USED" val="0"/>
  <p:tag name="ISPRING_PLAYER_PLAYLIST_ID" val="8ef740f1a0ea45c465df1bd1384a0cd13a22203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9264D0-88FB-4E38-80A6-DEE05D514B84}:281"/>
  <p:tag name="ISPRING_SLIDE_INDENT_LEVEL" val="0"/>
  <p:tag name="ISPRING_CUSTOM_TIMING_USED" val="0"/>
  <p:tag name="ISPRING_PLAYER_PLAYLIST_ID" val="8ef740f1a0ea45c465df1bd1384a0cd13a22203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8EB2B170-12A4-4C72-B6B5-B790C56DC222}:28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Folder Matkul\SEMESTER 3\WIRAUSAHA TP\apk gwejh\yayan titid\quiz\quiz1.quiz"/>
  <p:tag name="ISPRING_QUIZ_RELATIVE_PATH" val="yayan titid\quiz\quiz1.quiz"/>
  <p:tag name="ISPRING_SLIDE_INDENT_LEVEL" val="0"/>
  <p:tag name="ISPRING_CUSTOM_TIMING_USED" val="0"/>
  <p:tag name="ISPRING_PLAYER_PLAYLIST_ID" val="8ef740f1a0ea45c465df1bd1384a0cd13a22203c"/>
  <p:tag name="GENSWF_SLIDE_UID" val="{E963E756-A97C-46FD-B7C5-36F036D93C35}:2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BC73900A-85A7-4F27-B329-D5D4B9B72CD6}:29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EA95C998-9533-47B7-BC78-8AFD4C685A58}:29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68GD6oiqLL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68GD6oiqLL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7B381A35-C2D8-42B2-AAE2-850D41C309C9}:2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7927A921-9C3F-446B-8CFC-A4A550282FB6}:2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8ef740f1a0ea45c465df1bd1384a0cd13a22203c"/>
  <p:tag name="GENSWF_SLIDE_UID" val="{33FAC18E-1E6E-4964-85AF-37E9F3969C3B}:2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GENSWF_SLIDE_UID" val="{831048DB-BA63-4106-88ED-33C4BE885A6C}:283"/>
  <p:tag name="ISPRING_SLIDE_INDENT_LEVEL" val="0"/>
  <p:tag name="ISPRING_CUSTOM_TIMING_USED" val="0"/>
  <p:tag name="ISPRING_PLAYER_PLAYLIST_ID" val="8ef740f1a0ea45c465df1bd1384a0cd13a22203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C30C52E-6BDD-498C-986A-47CE22C02353}:282"/>
  <p:tag name="ISPRING_SLIDE_INDENT_LEVEL" val="0"/>
  <p:tag name="ISPRING_CUSTOM_TIMING_USED" val="0"/>
  <p:tag name="ISPRING_PLAYER_PLAYLIST_ID" val="8ef740f1a0ea45c465df1bd1384a0cd13a22203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ai8F0l6tzAk"/>
</p:tagLst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11547</Words>
  <Application>Microsoft Office PowerPoint</Application>
  <PresentationFormat>Widescreen</PresentationFormat>
  <Paragraphs>806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Corbel</vt:lpstr>
      <vt:lpstr>Fira Sans Thin</vt:lpstr>
      <vt:lpstr>Ink Free</vt:lpstr>
      <vt:lpstr>Segoe UI</vt:lpstr>
      <vt:lpstr>Segoe UI Semibold</vt:lpstr>
      <vt:lpstr>Tema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Ekstensi File Yayan</dc:title>
  <dc:creator>rudi salam</dc:creator>
  <cp:lastModifiedBy>Yayan Saputra</cp:lastModifiedBy>
  <cp:revision>21</cp:revision>
  <dcterms:created xsi:type="dcterms:W3CDTF">2022-12-19T05:48:30Z</dcterms:created>
  <dcterms:modified xsi:type="dcterms:W3CDTF">2022-12-21T10:36:34Z</dcterms:modified>
</cp:coreProperties>
</file>